
<file path=[Content_Types].xml><?xml version="1.0" encoding="utf-8"?>
<Types xmlns="http://schemas.openxmlformats.org/package/2006/content-types">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71" r:id="rId8"/>
    <p:sldId id="263" r:id="rId9"/>
    <p:sldId id="270" r:id="rId10"/>
    <p:sldId id="264" r:id="rId11"/>
    <p:sldId id="265" r:id="rId12"/>
    <p:sldId id="266" r:id="rId13"/>
    <p:sldId id="267" r:id="rId14"/>
    <p:sldId id="26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5D9"/>
    <a:srgbClr val="FAD94C"/>
    <a:srgbClr val="13501B"/>
    <a:srgbClr val="FF8C01"/>
    <a:srgbClr val="C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33" d="100"/>
          <a:sy n="33" d="100"/>
        </p:scale>
        <p:origin x="193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CDBBF5-D8F5-569D-CAF1-5D06C8DB1AB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A6C923-E72F-F5EA-4ED1-B187F7F3C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48EE27F-023A-9CBB-6898-8E6ADF5B0536}"/>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36B40A5E-5748-982B-D06B-92FFB9DA768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319AC45-C491-D201-2734-72274FA7DB71}"/>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155192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F526E1-B60E-7CEC-FF22-3A3E43F16FB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AAE753C-53C3-2D8B-8566-C5C56C2D154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4AE7C2C-020C-0A1A-888A-8F293BAB35D7}"/>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68878BCA-D1D6-DF54-C668-5E528933191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5C54FB0-9DCE-A1A2-69C2-8C2C20F8E8DB}"/>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17275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191420A-36C0-6C39-A2C3-2B92D0B2FF4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2A1386E1-3908-6050-00AF-72959652132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1C53D4-6658-2E9A-0A86-AF358D29C543}"/>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4F76C601-97E0-0D55-23CD-11185D865CB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075D0F0-68A9-5F47-13B6-2016113B1005}"/>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261868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6509DB-E3F7-F424-95CF-F33E65C0622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6FF8E1D-D3D9-A3A6-5230-37EDCAFEDD4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B621AC4-8C02-30FE-664A-BEA285552EA6}"/>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48B58179-2570-6E5A-8084-279AA3EC5FF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F69719-7770-51E2-FC3C-85190D5F77C1}"/>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262997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70B448-925B-0BBB-88AD-43CB73CF25D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B316407-BB59-00BB-4742-7855B8D9EA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BA840D9-4D22-F193-3C91-497227F603EF}"/>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A3CD5E9D-BF12-6F6E-C511-268D5957E59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4EAF16E-6798-CC19-F43C-319F62754E44}"/>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312395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137C2A-3925-EE04-0436-E2C6F109AC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E9E72B6-09E5-DF43-DD17-96357A21A3D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FE6A451-7A28-BEAA-5C6D-7A028C96078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C7C474F-3DD2-9C73-E871-13667BDDDC46}"/>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6" name="Нижний колонтитул 5">
            <a:extLst>
              <a:ext uri="{FF2B5EF4-FFF2-40B4-BE49-F238E27FC236}">
                <a16:creationId xmlns:a16="http://schemas.microsoft.com/office/drawing/2014/main" id="{4463C746-9E5D-0763-24F7-8871D70A528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71AE978-3634-93FC-D7BD-4DA1F64C0710}"/>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607748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CB2679-53DE-324C-94F6-684F6C7EA55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E3F0B1F-82CC-0EA5-6128-977B394C1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1F07884-0BA9-9B86-F85B-D6C096CEFBC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E555053-A5AC-0EE2-14E2-7B118265D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4522CB8-FB87-4DED-5DE8-790AFFC2AA5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9E9D7FE0-F51C-41E5-1C7D-8B4E67751D21}"/>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8" name="Нижний колонтитул 7">
            <a:extLst>
              <a:ext uri="{FF2B5EF4-FFF2-40B4-BE49-F238E27FC236}">
                <a16:creationId xmlns:a16="http://schemas.microsoft.com/office/drawing/2014/main" id="{F356A685-5A5B-52F3-A5F9-943271CFF3C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0315EAD-2887-BE7E-22F4-5C491ED748E3}"/>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201534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6149BF-41AB-6D31-A8C9-023C7C7897D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43E27D9-7C73-372E-B9F9-6B1C5A42F201}"/>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4" name="Нижний колонтитул 3">
            <a:extLst>
              <a:ext uri="{FF2B5EF4-FFF2-40B4-BE49-F238E27FC236}">
                <a16:creationId xmlns:a16="http://schemas.microsoft.com/office/drawing/2014/main" id="{5C9D00E4-4439-4902-BED7-274FD8D7B88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BFDCE08-FC2A-A82C-04B2-43DEE07EB8B5}"/>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341466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35BB691-48C4-421F-B09E-747799564E88}"/>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3" name="Нижний колонтитул 2">
            <a:extLst>
              <a:ext uri="{FF2B5EF4-FFF2-40B4-BE49-F238E27FC236}">
                <a16:creationId xmlns:a16="http://schemas.microsoft.com/office/drawing/2014/main" id="{4F20CD8F-2867-3766-900A-A738A4CBA847}"/>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71583D3-E6AE-6320-1794-1222E40FD711}"/>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378801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CE640D-A0EC-D8AC-FE07-B46D5743514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DF56BF8-E8E9-D9C0-A40A-5E083D14A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935BDDB-FC27-60BB-0956-7E480F375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6CCC476-CCEA-E9C6-5F2E-58618F535F88}"/>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6" name="Нижний колонтитул 5">
            <a:extLst>
              <a:ext uri="{FF2B5EF4-FFF2-40B4-BE49-F238E27FC236}">
                <a16:creationId xmlns:a16="http://schemas.microsoft.com/office/drawing/2014/main" id="{9907902D-833C-2D19-7B43-C7BFAF8E548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2F37511-3E78-FE7D-91E1-27A55EA05682}"/>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322878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43769-1108-C0A0-9BD3-37662129F38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CC5066A-A92F-4E44-0396-0D1DB592BC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B083204-1C05-5024-A89A-B7D1E31F0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9A1115-3374-B65C-8F51-05B21C51F941}"/>
              </a:ext>
            </a:extLst>
          </p:cNvPr>
          <p:cNvSpPr>
            <a:spLocks noGrp="1"/>
          </p:cNvSpPr>
          <p:nvPr>
            <p:ph type="dt" sz="half" idx="10"/>
          </p:nvPr>
        </p:nvSpPr>
        <p:spPr/>
        <p:txBody>
          <a:bodyPr/>
          <a:lstStyle/>
          <a:p>
            <a:fld id="{49EA912F-A408-401C-9911-BF2E24F1A27A}" type="datetimeFigureOut">
              <a:rPr lang="ru-RU" smtClean="0"/>
              <a:t>12.12.2024</a:t>
            </a:fld>
            <a:endParaRPr lang="ru-RU"/>
          </a:p>
        </p:txBody>
      </p:sp>
      <p:sp>
        <p:nvSpPr>
          <p:cNvPr id="6" name="Нижний колонтитул 5">
            <a:extLst>
              <a:ext uri="{FF2B5EF4-FFF2-40B4-BE49-F238E27FC236}">
                <a16:creationId xmlns:a16="http://schemas.microsoft.com/office/drawing/2014/main" id="{75737ACE-8DA2-9B69-8688-2341A305007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6FF199C-FB81-0062-A09A-9839DF06F73B}"/>
              </a:ext>
            </a:extLst>
          </p:cNvPr>
          <p:cNvSpPr>
            <a:spLocks noGrp="1"/>
          </p:cNvSpPr>
          <p:nvPr>
            <p:ph type="sldNum" sz="quarter" idx="12"/>
          </p:nvPr>
        </p:nvSpPr>
        <p:spPr/>
        <p:txBody>
          <a:bodyPr/>
          <a:lstStyle/>
          <a:p>
            <a:fld id="{1EE865DF-5E7F-4535-AA20-54065DD1A6AD}" type="slidenum">
              <a:rPr lang="ru-RU" smtClean="0"/>
              <a:t>‹#›</a:t>
            </a:fld>
            <a:endParaRPr lang="ru-RU"/>
          </a:p>
        </p:txBody>
      </p:sp>
    </p:spTree>
    <p:extLst>
      <p:ext uri="{BB962C8B-B14F-4D97-AF65-F5344CB8AC3E}">
        <p14:creationId xmlns:p14="http://schemas.microsoft.com/office/powerpoint/2010/main" val="4237338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11A419-D397-4DB0-A185-AACB744962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636D1DD-21D6-ADD3-4B40-0E7AD453F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F40567E-CC65-A7E9-74F3-A4AD57284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EA912F-A408-401C-9911-BF2E24F1A27A}" type="datetimeFigureOut">
              <a:rPr lang="ru-RU" smtClean="0"/>
              <a:t>12.12.2024</a:t>
            </a:fld>
            <a:endParaRPr lang="ru-RU"/>
          </a:p>
        </p:txBody>
      </p:sp>
      <p:sp>
        <p:nvSpPr>
          <p:cNvPr id="5" name="Нижний колонтитул 4">
            <a:extLst>
              <a:ext uri="{FF2B5EF4-FFF2-40B4-BE49-F238E27FC236}">
                <a16:creationId xmlns:a16="http://schemas.microsoft.com/office/drawing/2014/main" id="{8698589B-B4EE-95A3-69F1-322B40811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Номер слайда 5">
            <a:extLst>
              <a:ext uri="{FF2B5EF4-FFF2-40B4-BE49-F238E27FC236}">
                <a16:creationId xmlns:a16="http://schemas.microsoft.com/office/drawing/2014/main" id="{C6AF5691-2F77-212A-B063-DD2DDE14D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E865DF-5E7F-4535-AA20-54065DD1A6AD}" type="slidenum">
              <a:rPr lang="ru-RU" smtClean="0"/>
              <a:t>‹#›</a:t>
            </a:fld>
            <a:endParaRPr lang="ru-RU"/>
          </a:p>
        </p:txBody>
      </p:sp>
    </p:spTree>
    <p:extLst>
      <p:ext uri="{BB962C8B-B14F-4D97-AF65-F5344CB8AC3E}">
        <p14:creationId xmlns:p14="http://schemas.microsoft.com/office/powerpoint/2010/main" val="1291978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png"/><Relationship Id="rId1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image" Target="../media/image17.png"/><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video" Target="../media/media1.mov"/><Relationship Id="rId16" Type="http://schemas.openxmlformats.org/officeDocument/2006/relationships/image" Target="../media/image24.png"/><Relationship Id="rId1" Type="http://schemas.microsoft.com/office/2007/relationships/media" Target="../media/media1.mov"/><Relationship Id="rId6" Type="http://schemas.microsoft.com/office/2017/06/relationships/model3d" Target="../media/model3d2.glb"/><Relationship Id="rId11" Type="http://schemas.openxmlformats.org/officeDocument/2006/relationships/image" Target="../media/image11.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10.png"/><Relationship Id="rId4" Type="http://schemas.microsoft.com/office/2017/06/relationships/model3d" Target="../media/model3d1.glb"/><Relationship Id="rId9" Type="http://schemas.openxmlformats.org/officeDocument/2006/relationships/image" Target="../media/image9.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microsoft.com/office/2017/06/relationships/model3d" Target="../media/model3d2.glb"/><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4.png"/><Relationship Id="rId4" Type="http://schemas.microsoft.com/office/2017/06/relationships/model3d" Target="../media/model3d2.glb"/><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2.png"/><Relationship Id="rId4" Type="http://schemas.microsoft.com/office/2017/06/relationships/model3d" Target="../media/model3d2.glb"/><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18.png"/><Relationship Id="rId4" Type="http://schemas.microsoft.com/office/2017/06/relationships/model3d" Target="../media/model3d2.glb"/><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9.png"/><Relationship Id="rId4" Type="http://schemas.microsoft.com/office/2017/06/relationships/model3d" Target="../media/model3d2.glb"/><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0.png"/><Relationship Id="rId4" Type="http://schemas.microsoft.com/office/2017/06/relationships/model3d" Target="../media/model3d2.glb"/><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6DBA27D-E2A8-F97F-D39D-981F87E49BC5}"/>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56837C56-D78A-9542-F24D-B658CD77A3F4}"/>
              </a:ext>
            </a:extLst>
          </p:cNvPr>
          <p:cNvSpPr/>
          <p:nvPr/>
        </p:nvSpPr>
        <p:spPr>
          <a:xfrm>
            <a:off x="-3344714" y="9196077"/>
            <a:ext cx="2341158" cy="234115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E336F217-5F16-474B-EE71-D759D39CFE16}"/>
              </a:ext>
            </a:extLst>
          </p:cNvPr>
          <p:cNvSpPr/>
          <p:nvPr/>
        </p:nvSpPr>
        <p:spPr>
          <a:xfrm>
            <a:off x="-3848283" y="8689911"/>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583680E4-F0BE-C8BC-104A-47E6081C8911}"/>
              </a:ext>
            </a:extLst>
          </p:cNvPr>
          <p:cNvSpPr txBox="1"/>
          <p:nvPr/>
        </p:nvSpPr>
        <p:spPr>
          <a:xfrm>
            <a:off x="306727" y="9160603"/>
            <a:ext cx="7940233" cy="307777"/>
          </a:xfrm>
          <a:prstGeom prst="rect">
            <a:avLst/>
          </a:prstGeom>
          <a:noFill/>
        </p:spPr>
        <p:txBody>
          <a:bodyPr wrap="square" rtlCol="0">
            <a:spAutoFit/>
          </a:bodyPr>
          <a:lstStyle/>
          <a:p>
            <a:r>
              <a:rPr lang="en-US" sz="1400" dirty="0">
                <a:solidFill>
                  <a:schemeClr val="bg1"/>
                </a:solidFill>
                <a:latin typeface="Gilroy" panose="00000500000000000000" pitchFamily="2" charset="-52"/>
              </a:rPr>
              <a:t>Short-term Temperature and Humidity Forecasting with Machine Learning</a:t>
            </a:r>
            <a:endParaRPr lang="ru-RU" sz="1400" dirty="0">
              <a:solidFill>
                <a:schemeClr val="bg1"/>
              </a:solidFill>
              <a:latin typeface="Gilroy" panose="00000500000000000000" pitchFamily="2" charset="-52"/>
            </a:endParaRPr>
          </a:p>
        </p:txBody>
      </p:sp>
      <p:grpSp>
        <p:nvGrpSpPr>
          <p:cNvPr id="17" name="Группа 16">
            <a:extLst>
              <a:ext uri="{FF2B5EF4-FFF2-40B4-BE49-F238E27FC236}">
                <a16:creationId xmlns:a16="http://schemas.microsoft.com/office/drawing/2014/main" id="{DA358B99-7559-8F4F-1323-222567DC286F}"/>
              </a:ext>
            </a:extLst>
          </p:cNvPr>
          <p:cNvGrpSpPr/>
          <p:nvPr/>
        </p:nvGrpSpPr>
        <p:grpSpPr>
          <a:xfrm>
            <a:off x="-7168764" y="2169057"/>
            <a:ext cx="6668776" cy="1285301"/>
            <a:chOff x="752355" y="2169057"/>
            <a:chExt cx="6668776" cy="1285301"/>
          </a:xfrm>
        </p:grpSpPr>
        <p:sp>
          <p:nvSpPr>
            <p:cNvPr id="6" name="TextBox 5">
              <a:extLst>
                <a:ext uri="{FF2B5EF4-FFF2-40B4-BE49-F238E27FC236}">
                  <a16:creationId xmlns:a16="http://schemas.microsoft.com/office/drawing/2014/main" id="{6C1AD729-1B7A-0F22-4A00-2BAC92EDF566}"/>
                </a:ext>
              </a:extLst>
            </p:cNvPr>
            <p:cNvSpPr txBox="1"/>
            <p:nvPr/>
          </p:nvSpPr>
          <p:spPr>
            <a:xfrm>
              <a:off x="752355" y="2169057"/>
              <a:ext cx="6668776"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Weather Forecast with</a:t>
              </a:r>
              <a:endParaRPr lang="ru-RU" sz="4400" dirty="0">
                <a:solidFill>
                  <a:schemeClr val="bg1"/>
                </a:solidFill>
                <a:latin typeface="Gilroy ExtraBold" panose="00000900000000000000" pitchFamily="50" charset="-52"/>
              </a:endParaRPr>
            </a:p>
          </p:txBody>
        </p:sp>
        <p:sp>
          <p:nvSpPr>
            <p:cNvPr id="7" name="TextBox 6">
              <a:extLst>
                <a:ext uri="{FF2B5EF4-FFF2-40B4-BE49-F238E27FC236}">
                  <a16:creationId xmlns:a16="http://schemas.microsoft.com/office/drawing/2014/main" id="{2E573E00-F478-6695-ADFB-E7E6C00BB1AB}"/>
                </a:ext>
              </a:extLst>
            </p:cNvPr>
            <p:cNvSpPr txBox="1"/>
            <p:nvPr/>
          </p:nvSpPr>
          <p:spPr>
            <a:xfrm>
              <a:off x="1526283" y="2438695"/>
              <a:ext cx="5120919" cy="1015663"/>
            </a:xfrm>
            <a:prstGeom prst="rect">
              <a:avLst/>
            </a:prstGeom>
            <a:noFill/>
          </p:spPr>
          <p:txBody>
            <a:bodyPr wrap="square" rtlCol="0">
              <a:spAutoFit/>
            </a:bodyPr>
            <a:lstStyle/>
            <a:p>
              <a:pPr algn="ctr"/>
              <a:r>
                <a:rPr lang="en-US" sz="6000" dirty="0">
                  <a:solidFill>
                    <a:srgbClr val="FAD94C"/>
                  </a:solidFill>
                  <a:latin typeface="Brush Script MT" panose="020F0502020204030204" pitchFamily="66" charset="0"/>
                </a:rPr>
                <a:t>Machine Learning</a:t>
              </a:r>
              <a:endParaRPr lang="ru-RU" sz="6000" dirty="0">
                <a:solidFill>
                  <a:srgbClr val="FAD94C"/>
                </a:solidFill>
                <a:latin typeface="Allegretto Script One" panose="03000605070000090002" pitchFamily="66" charset="-52"/>
              </a:endParaRPr>
            </a:p>
          </p:txBody>
        </p:sp>
      </p:grpSp>
      <p:sp>
        <p:nvSpPr>
          <p:cNvPr id="22" name="Прямоугольник: скругленные противолежащие углы 21">
            <a:extLst>
              <a:ext uri="{FF2B5EF4-FFF2-40B4-BE49-F238E27FC236}">
                <a16:creationId xmlns:a16="http://schemas.microsoft.com/office/drawing/2014/main" id="{9D8EFDEA-024A-0163-40A3-912B08CE6344}"/>
              </a:ext>
            </a:extLst>
          </p:cNvPr>
          <p:cNvSpPr/>
          <p:nvPr/>
        </p:nvSpPr>
        <p:spPr>
          <a:xfrm>
            <a:off x="14032331"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скругленные противолежащие углы 22">
            <a:extLst>
              <a:ext uri="{FF2B5EF4-FFF2-40B4-BE49-F238E27FC236}">
                <a16:creationId xmlns:a16="http://schemas.microsoft.com/office/drawing/2014/main" id="{AC38944B-59BE-DECF-A3ED-F3B925D04E70}"/>
              </a:ext>
            </a:extLst>
          </p:cNvPr>
          <p:cNvSpPr/>
          <p:nvPr/>
        </p:nvSpPr>
        <p:spPr>
          <a:xfrm>
            <a:off x="15556327" y="25357"/>
            <a:ext cx="5298912" cy="6857999"/>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скругленные противолежащие углы 23">
            <a:extLst>
              <a:ext uri="{FF2B5EF4-FFF2-40B4-BE49-F238E27FC236}">
                <a16:creationId xmlns:a16="http://schemas.microsoft.com/office/drawing/2014/main" id="{3281F91C-00BF-2043-F1E0-B2F3A4F79F51}"/>
              </a:ext>
            </a:extLst>
          </p:cNvPr>
          <p:cNvSpPr/>
          <p:nvPr/>
        </p:nvSpPr>
        <p:spPr>
          <a:xfrm>
            <a:off x="17338231" y="25358"/>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E75628C6-66C3-F6EB-EE6D-33633B7F1F42}"/>
                  </a:ext>
                </a:extLst>
              </p:cNvPr>
              <p:cNvGraphicFramePr>
                <a:graphicFrameLocks noChangeAspect="1"/>
              </p:cNvGraphicFramePr>
              <p:nvPr>
                <p:extLst>
                  <p:ext uri="{D42A27DB-BD31-4B8C-83A1-F6EECF244321}">
                    <p14:modId xmlns:p14="http://schemas.microsoft.com/office/powerpoint/2010/main" val="1826698949"/>
                  </p:ext>
                </p:extLst>
              </p:nvPr>
            </p:nvGraphicFramePr>
            <p:xfrm>
              <a:off x="8745122" y="9805406"/>
              <a:ext cx="3387533" cy="3463658"/>
            </p:xfrm>
            <a:graphic>
              <a:graphicData uri="http://schemas.microsoft.com/office/drawing/2017/model3d">
                <am3d:model3d r:embed="rId2">
                  <am3d:spPr>
                    <a:xfrm>
                      <a:off x="0" y="0"/>
                      <a:ext cx="3387533" cy="3463658"/>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7331397" ay="1340670" az="-8932244"/>
                    <am3d:postTrans dx="0" dy="0" dz="0"/>
                  </am3d:trans>
                  <am3d:raster rName="Office3DRenderer" rVer="16.0.8326">
                    <am3d:blip r:embed="rId3"/>
                  </am3d:raster>
                  <am3d:objViewport viewportSz="53096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E75628C6-66C3-F6EB-EE6D-33633B7F1F42}"/>
                  </a:ext>
                </a:extLst>
              </p:cNvPr>
              <p:cNvPicPr>
                <a:picLocks noGrp="1" noRot="1" noChangeAspect="1" noMove="1" noResize="1" noEditPoints="1" noAdjustHandles="1" noChangeArrowheads="1" noChangeShapeType="1" noCrop="1"/>
              </p:cNvPicPr>
              <p:nvPr/>
            </p:nvPicPr>
            <p:blipFill>
              <a:blip r:embed="rId3"/>
              <a:stretch>
                <a:fillRect/>
              </a:stretch>
            </p:blipFill>
            <p:spPr>
              <a:xfrm>
                <a:off x="8745122" y="9805406"/>
                <a:ext cx="3387533" cy="3463658"/>
              </a:xfrm>
              <a:prstGeom prst="rect">
                <a:avLst/>
              </a:prstGeom>
            </p:spPr>
          </p:pic>
        </mc:Fallback>
      </mc:AlternateContent>
      <p:pic>
        <p:nvPicPr>
          <p:cNvPr id="15" name="Рисунок 14" descr="Изображение выглядит как мультфильм, Анимация, искусство&#10;&#10;Автоматически созданное описание">
            <a:extLst>
              <a:ext uri="{FF2B5EF4-FFF2-40B4-BE49-F238E27FC236}">
                <a16:creationId xmlns:a16="http://schemas.microsoft.com/office/drawing/2014/main" id="{E5745B3B-0208-2582-6D7D-F1BE6160ECD9}"/>
              </a:ext>
            </a:extLst>
          </p:cNvPr>
          <p:cNvPicPr>
            <a:picLocks noChangeAspect="1"/>
          </p:cNvPicPr>
          <p:nvPr/>
        </p:nvPicPr>
        <p:blipFill>
          <a:blip r:embed="rId4">
            <a:extLst>
              <a:ext uri="{28A0092B-C50C-407E-A947-70E740481C1C}">
                <a14:useLocalDpi xmlns:a14="http://schemas.microsoft.com/office/drawing/2010/main" val="0"/>
              </a:ext>
            </a:extLst>
          </a:blip>
          <a:srcRect l="21588" t="10699" r="12392"/>
          <a:stretch/>
        </p:blipFill>
        <p:spPr>
          <a:xfrm rot="1698752">
            <a:off x="6435524" y="8377006"/>
            <a:ext cx="5955491" cy="8055473"/>
          </a:xfrm>
          <a:prstGeom prst="rect">
            <a:avLst/>
          </a:prstGeom>
        </p:spPr>
      </p:pic>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6E1DA023-8EE3-62AE-0E13-1894CC74DECB}"/>
                  </a:ext>
                </a:extLst>
              </p:cNvPr>
              <p:cNvGraphicFramePr>
                <a:graphicFrameLocks noChangeAspect="1"/>
              </p:cNvGraphicFramePr>
              <p:nvPr>
                <p:extLst>
                  <p:ext uri="{D42A27DB-BD31-4B8C-83A1-F6EECF244321}">
                    <p14:modId xmlns:p14="http://schemas.microsoft.com/office/powerpoint/2010/main" val="4134816109"/>
                  </p:ext>
                </p:extLst>
              </p:nvPr>
            </p:nvGraphicFramePr>
            <p:xfrm rot="20847986">
              <a:off x="-2211050" y="-7170832"/>
              <a:ext cx="2866463" cy="3742590"/>
            </p:xfrm>
            <a:graphic>
              <a:graphicData uri="http://schemas.microsoft.com/office/drawing/2017/model3d">
                <am3d:model3d r:embed="rId5">
                  <am3d:spPr>
                    <a:xfrm rot="20847986">
                      <a:off x="0" y="0"/>
                      <a:ext cx="2866463" cy="3742590"/>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6332877" ay="-1283852" az="-7639758"/>
                    <am3d:postTrans dx="0" dy="0" dz="0"/>
                  </am3d:trans>
                  <am3d:raster rName="Office3DRenderer" rVer="16.0.8326">
                    <am3d:blip r:embed="rId6"/>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6E1DA023-8EE3-62AE-0E13-1894CC74DECB}"/>
                  </a:ext>
                </a:extLst>
              </p:cNvPr>
              <p:cNvPicPr>
                <a:picLocks noGrp="1" noRot="1" noChangeAspect="1" noMove="1" noResize="1" noEditPoints="1" noAdjustHandles="1" noChangeArrowheads="1" noChangeShapeType="1" noCrop="1"/>
              </p:cNvPicPr>
              <p:nvPr/>
            </p:nvPicPr>
            <p:blipFill>
              <a:blip r:embed="rId6"/>
              <a:stretch>
                <a:fillRect/>
              </a:stretch>
            </p:blipFill>
            <p:spPr>
              <a:xfrm rot="20847986">
                <a:off x="-2211050" y="-7170832"/>
                <a:ext cx="2866463" cy="3742590"/>
              </a:xfrm>
              <a:prstGeom prst="rect">
                <a:avLst/>
              </a:prstGeom>
            </p:spPr>
          </p:pic>
        </mc:Fallback>
      </mc:AlternateContent>
      <p:grpSp>
        <p:nvGrpSpPr>
          <p:cNvPr id="21" name="Группа 20">
            <a:extLst>
              <a:ext uri="{FF2B5EF4-FFF2-40B4-BE49-F238E27FC236}">
                <a16:creationId xmlns:a16="http://schemas.microsoft.com/office/drawing/2014/main" id="{0C04E59A-8473-01B6-7EE4-A1B0843BCED8}"/>
              </a:ext>
            </a:extLst>
          </p:cNvPr>
          <p:cNvGrpSpPr/>
          <p:nvPr/>
        </p:nvGrpSpPr>
        <p:grpSpPr>
          <a:xfrm>
            <a:off x="-5728707" y="3517949"/>
            <a:ext cx="3505007" cy="461665"/>
            <a:chOff x="2192412" y="3517949"/>
            <a:chExt cx="3505007" cy="461665"/>
          </a:xfrm>
        </p:grpSpPr>
        <p:sp>
          <p:nvSpPr>
            <p:cNvPr id="12" name="TextBox 11">
              <a:extLst>
                <a:ext uri="{FF2B5EF4-FFF2-40B4-BE49-F238E27FC236}">
                  <a16:creationId xmlns:a16="http://schemas.microsoft.com/office/drawing/2014/main" id="{396C3C27-DF3E-8D07-9E42-964FF4912890}"/>
                </a:ext>
              </a:extLst>
            </p:cNvPr>
            <p:cNvSpPr txBox="1"/>
            <p:nvPr/>
          </p:nvSpPr>
          <p:spPr>
            <a:xfrm>
              <a:off x="2268900" y="3517949"/>
              <a:ext cx="3379024" cy="461665"/>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Made by </a:t>
              </a:r>
              <a:r>
                <a:rPr lang="en-US" sz="2400" dirty="0" err="1">
                  <a:solidFill>
                    <a:schemeClr val="bg1"/>
                  </a:solidFill>
                  <a:latin typeface="Gilroy" panose="00000500000000000000" pitchFamily="2" charset="-52"/>
                </a:rPr>
                <a:t>K.Yerassyl</a:t>
              </a:r>
              <a:endParaRPr lang="ru-RU" sz="2400" dirty="0">
                <a:solidFill>
                  <a:schemeClr val="bg1"/>
                </a:solidFill>
                <a:latin typeface="Gilroy" panose="00000500000000000000" pitchFamily="2" charset="-52"/>
              </a:endParaRPr>
            </a:p>
          </p:txBody>
        </p:sp>
        <p:cxnSp>
          <p:nvCxnSpPr>
            <p:cNvPr id="19" name="Прямая соединительная линия 18">
              <a:extLst>
                <a:ext uri="{FF2B5EF4-FFF2-40B4-BE49-F238E27FC236}">
                  <a16:creationId xmlns:a16="http://schemas.microsoft.com/office/drawing/2014/main" id="{AB27352C-F123-E8C8-D92F-AF131ABDFC4C}"/>
                </a:ext>
              </a:extLst>
            </p:cNvPr>
            <p:cNvCxnSpPr>
              <a:cxnSpLocks/>
            </p:cNvCxnSpPr>
            <p:nvPr/>
          </p:nvCxnSpPr>
          <p:spPr>
            <a:xfrm>
              <a:off x="2192412" y="375386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35A866AE-2093-BCF1-1164-78D5F3860318}"/>
                </a:ext>
              </a:extLst>
            </p:cNvPr>
            <p:cNvCxnSpPr>
              <a:cxnSpLocks/>
            </p:cNvCxnSpPr>
            <p:nvPr/>
          </p:nvCxnSpPr>
          <p:spPr>
            <a:xfrm>
              <a:off x="5458371" y="375894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413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793F3-22EE-E432-F6F5-7A1EBF5A1D08}"/>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2CE94004-7C91-19C9-B696-D6D95C196AC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F88D5B15-0DCD-6407-97DB-00730BE3AB59}"/>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40AAB783-4EEC-DB7A-C5AF-EE23A99BA122}"/>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C210481F-9AC7-979F-D3EB-4F842BD6F781}"/>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207D6F58-22B4-D1FC-7402-2E049958CC48}"/>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3A444E93-C663-FC70-E26E-8840FB8AAC9D}"/>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8B2DD5EA-806B-BFB4-E9C6-8B0B47F7DBF5}"/>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DD736302-763B-F1B9-87A8-E13F6DFBC09A}"/>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DD736302-763B-F1B9-87A8-E13F6DFBC09A}"/>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DCF2F7EE-E88C-7566-1BBF-2B34D9312AEA}"/>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DCF2F7EE-E88C-7566-1BBF-2B34D9312AEA}"/>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1C3CB120-8CE2-26F8-459B-E2198BB0A63B}"/>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597153C1-2C04-76EC-E83E-7CAF17185AAF}"/>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47B8C084-826F-0244-D20C-3AFD2482D8A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6ACF2A0A-6CDE-8B6C-B8D5-72E34F0AEBF6}"/>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9054330A-4E37-6BE4-AB24-6440FA9FC6B0}"/>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649D4A3B-4374-196D-621E-868ED7BB6643}"/>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938297EC-DC5D-5F9D-C592-CB9C2367B454}"/>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1F9708AE-152C-C44D-14FC-278D487CB645}"/>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A2CA3BB5-735D-2BBD-991F-1200DDF1C184}"/>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3D9689D9-C46E-2AE7-E02B-304F7801CA3B}"/>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FCEF1D76-1D9B-113D-D648-EF7048AE53E1}"/>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FF584CF1-A208-9221-5B50-4AEECC44FF89}"/>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80A79147-8C82-F6EC-E621-3AD80D52DF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9638" y="2054085"/>
            <a:ext cx="9635758" cy="4249733"/>
          </a:xfrm>
          <a:prstGeom prst="rect">
            <a:avLst/>
          </a:prstGeom>
        </p:spPr>
      </p:pic>
      <p:sp>
        <p:nvSpPr>
          <p:cNvPr id="24" name="TextBox 23">
            <a:extLst>
              <a:ext uri="{FF2B5EF4-FFF2-40B4-BE49-F238E27FC236}">
                <a16:creationId xmlns:a16="http://schemas.microsoft.com/office/drawing/2014/main" id="{926F1325-B338-D832-6006-EA60320A1ACD}"/>
              </a:ext>
            </a:extLst>
          </p:cNvPr>
          <p:cNvSpPr txBox="1"/>
          <p:nvPr/>
        </p:nvSpPr>
        <p:spPr>
          <a:xfrm>
            <a:off x="-9254223"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011EF187-2074-ADE2-607D-01275AA549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620470"/>
            <a:ext cx="3269536" cy="5745203"/>
          </a:xfrm>
          <a:prstGeom prst="rect">
            <a:avLst/>
          </a:prstGeom>
        </p:spPr>
      </p:pic>
      <p:grpSp>
        <p:nvGrpSpPr>
          <p:cNvPr id="22" name="Группа 21">
            <a:extLst>
              <a:ext uri="{FF2B5EF4-FFF2-40B4-BE49-F238E27FC236}">
                <a16:creationId xmlns:a16="http://schemas.microsoft.com/office/drawing/2014/main" id="{038F44B9-C74B-CCA6-E032-89EBD6518FFF}"/>
              </a:ext>
            </a:extLst>
          </p:cNvPr>
          <p:cNvGrpSpPr/>
          <p:nvPr/>
        </p:nvGrpSpPr>
        <p:grpSpPr>
          <a:xfrm>
            <a:off x="6555352" y="2400469"/>
            <a:ext cx="3719065" cy="1414799"/>
            <a:chOff x="6555352" y="2400469"/>
            <a:chExt cx="3719065" cy="1414799"/>
          </a:xfrm>
        </p:grpSpPr>
        <p:sp>
          <p:nvSpPr>
            <p:cNvPr id="17" name="TextBox 16">
              <a:extLst>
                <a:ext uri="{FF2B5EF4-FFF2-40B4-BE49-F238E27FC236}">
                  <a16:creationId xmlns:a16="http://schemas.microsoft.com/office/drawing/2014/main" id="{D85B50B3-352D-CDFB-3B25-586A1FCEECC9}"/>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19" name="TextBox 18">
              <a:extLst>
                <a:ext uri="{FF2B5EF4-FFF2-40B4-BE49-F238E27FC236}">
                  <a16:creationId xmlns:a16="http://schemas.microsoft.com/office/drawing/2014/main" id="{5B057EE7-90AD-364A-241F-0B69765E6B19}"/>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sp>
        <p:nvSpPr>
          <p:cNvPr id="25" name="TextBox 24">
            <a:extLst>
              <a:ext uri="{FF2B5EF4-FFF2-40B4-BE49-F238E27FC236}">
                <a16:creationId xmlns:a16="http://schemas.microsoft.com/office/drawing/2014/main" id="{7F7D1095-CBC8-2540-9E43-BDF4CE8FC8C0}"/>
              </a:ext>
            </a:extLst>
          </p:cNvPr>
          <p:cNvSpPr txBox="1"/>
          <p:nvPr/>
        </p:nvSpPr>
        <p:spPr>
          <a:xfrm>
            <a:off x="2211561" y="-2777187"/>
            <a:ext cx="7397831" cy="830997"/>
          </a:xfrm>
          <a:prstGeom prst="rect">
            <a:avLst/>
          </a:prstGeom>
          <a:noFill/>
        </p:spPr>
        <p:txBody>
          <a:bodyPr wrap="square" rtlCol="0">
            <a:spAutoFit/>
          </a:bodyPr>
          <a:lstStyle/>
          <a:p>
            <a:pPr algn="ctr"/>
            <a:r>
              <a:rPr lang="en-US" sz="4800" dirty="0">
                <a:solidFill>
                  <a:schemeClr val="tx2">
                    <a:lumMod val="75000"/>
                    <a:lumOff val="25000"/>
                  </a:schemeClr>
                </a:solidFill>
                <a:latin typeface="Gilroy ExtraBold" panose="00000900000000000000" pitchFamily="50" charset="-52"/>
              </a:rPr>
              <a:t>Jira Planning</a:t>
            </a:r>
            <a:endParaRPr lang="ru-RU" sz="4800" dirty="0">
              <a:solidFill>
                <a:schemeClr val="tx2">
                  <a:lumMod val="75000"/>
                  <a:lumOff val="25000"/>
                </a:schemeClr>
              </a:solidFill>
              <a:latin typeface="Gilroy ExtraBold" panose="00000900000000000000" pitchFamily="50" charset="-52"/>
            </a:endParaRPr>
          </a:p>
        </p:txBody>
      </p:sp>
      <p:pic>
        <p:nvPicPr>
          <p:cNvPr id="26" name="Рисунок 25"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BDCABD9E-9578-4665-2B43-BFF1F06070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744" y="10859303"/>
            <a:ext cx="9890511" cy="3741822"/>
          </a:xfrm>
          <a:prstGeom prst="roundRect">
            <a:avLst>
              <a:gd name="adj" fmla="val 6150"/>
            </a:avLst>
          </a:prstGeom>
        </p:spPr>
      </p:pic>
    </p:spTree>
    <p:extLst>
      <p:ext uri="{BB962C8B-B14F-4D97-AF65-F5344CB8AC3E}">
        <p14:creationId xmlns:p14="http://schemas.microsoft.com/office/powerpoint/2010/main" val="34027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FA395-BF32-60F7-5B11-D0142E45836E}"/>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0A804B6-053D-1E70-A3DC-3DC80B5104C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11910B9D-690D-3F1F-484C-A9D532A2B749}"/>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DCFBAB75-B4A7-899F-A12B-BA6C05C76FF4}"/>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A360370F-3467-0392-EC53-94789DD97655}"/>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EE007D56-BA77-F210-6119-776D1BDB85A4}"/>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0276E37C-BF46-0BCA-5427-88B27A9C372D}"/>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B314EB19-7350-1943-1CF0-104348B97E6A}"/>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877A140C-66AE-E85E-E9CE-2018928798E1}"/>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877A140C-66AE-E85E-E9CE-2018928798E1}"/>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225FF787-E29C-BEDB-F129-AF7BAB9B65BA}"/>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225FF787-E29C-BEDB-F129-AF7BAB9B65BA}"/>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542879D5-E91D-C9A2-8099-1B38355C1B66}"/>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93F8F26E-1613-0B69-BB3B-0D9C93FB30DA}"/>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539E87DF-EBAA-C74F-C705-35CA2B4603F8}"/>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48A8F3B9-0FA4-4EF0-3AF3-7BAF7AFCA197}"/>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1BBB5752-A6E6-2720-D4D9-48302C6EEDAE}"/>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46482FAC-3FED-560C-6CA1-9A4874D70FBF}"/>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BCE8F5EE-0F80-FAAB-4233-132759C7F44C}"/>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3F2BC1E6-DD45-67CE-3A72-FF8DDB4559A3}"/>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DAB33AC0-8480-000A-F115-8CEAC3BB529B}"/>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75D006FF-F0BB-3A48-E228-6E4786C1416B}"/>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6C52308C-FFA5-1ED0-941F-EC159BBD8F4D}"/>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D85C2948-6ECB-9CC3-8653-E617FEAF88AE}"/>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8FD73616-77AF-E1B9-7259-6550E40427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9638" y="2054085"/>
            <a:ext cx="9635758" cy="4249733"/>
          </a:xfrm>
          <a:prstGeom prst="rect">
            <a:avLst/>
          </a:prstGeom>
        </p:spPr>
      </p:pic>
      <p:sp>
        <p:nvSpPr>
          <p:cNvPr id="24" name="TextBox 23">
            <a:extLst>
              <a:ext uri="{FF2B5EF4-FFF2-40B4-BE49-F238E27FC236}">
                <a16:creationId xmlns:a16="http://schemas.microsoft.com/office/drawing/2014/main" id="{8D7B8756-054A-647B-25CB-8E7950D11906}"/>
              </a:ext>
            </a:extLst>
          </p:cNvPr>
          <p:cNvSpPr txBox="1"/>
          <p:nvPr/>
        </p:nvSpPr>
        <p:spPr>
          <a:xfrm>
            <a:off x="-9254223"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E5AE40E8-3356-92CE-82BB-B116A64974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7008732"/>
            <a:ext cx="3269536" cy="5745203"/>
          </a:xfrm>
          <a:prstGeom prst="rect">
            <a:avLst/>
          </a:prstGeom>
        </p:spPr>
      </p:pic>
      <p:grpSp>
        <p:nvGrpSpPr>
          <p:cNvPr id="22" name="Группа 21">
            <a:extLst>
              <a:ext uri="{FF2B5EF4-FFF2-40B4-BE49-F238E27FC236}">
                <a16:creationId xmlns:a16="http://schemas.microsoft.com/office/drawing/2014/main" id="{B6FB2951-1FA5-41CE-26E9-E480457F7219}"/>
              </a:ext>
            </a:extLst>
          </p:cNvPr>
          <p:cNvGrpSpPr/>
          <p:nvPr/>
        </p:nvGrpSpPr>
        <p:grpSpPr>
          <a:xfrm>
            <a:off x="13985265" y="2400469"/>
            <a:ext cx="3719065" cy="1414799"/>
            <a:chOff x="6555352" y="2400469"/>
            <a:chExt cx="3719065" cy="1414799"/>
          </a:xfrm>
        </p:grpSpPr>
        <p:sp>
          <p:nvSpPr>
            <p:cNvPr id="17" name="TextBox 16">
              <a:extLst>
                <a:ext uri="{FF2B5EF4-FFF2-40B4-BE49-F238E27FC236}">
                  <a16:creationId xmlns:a16="http://schemas.microsoft.com/office/drawing/2014/main" id="{2CFE70AD-C4E7-6E4D-4823-FC56AFEAF462}"/>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19" name="TextBox 18">
              <a:extLst>
                <a:ext uri="{FF2B5EF4-FFF2-40B4-BE49-F238E27FC236}">
                  <a16:creationId xmlns:a16="http://schemas.microsoft.com/office/drawing/2014/main" id="{37DAF40E-A095-50D5-088F-C9C76BA49187}"/>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pic>
        <p:nvPicPr>
          <p:cNvPr id="25" name="Рисунок 24"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EFD0764A-C719-ED0C-0065-1248A445BA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744" y="2043541"/>
            <a:ext cx="9890511" cy="3741822"/>
          </a:xfrm>
          <a:prstGeom prst="roundRect">
            <a:avLst>
              <a:gd name="adj" fmla="val 6150"/>
            </a:avLst>
          </a:prstGeom>
        </p:spPr>
      </p:pic>
      <p:sp>
        <p:nvSpPr>
          <p:cNvPr id="26" name="TextBox 25">
            <a:extLst>
              <a:ext uri="{FF2B5EF4-FFF2-40B4-BE49-F238E27FC236}">
                <a16:creationId xmlns:a16="http://schemas.microsoft.com/office/drawing/2014/main" id="{763E490E-5E87-91A2-5A1C-5E9077B5495C}"/>
              </a:ext>
            </a:extLst>
          </p:cNvPr>
          <p:cNvSpPr txBox="1"/>
          <p:nvPr/>
        </p:nvSpPr>
        <p:spPr>
          <a:xfrm>
            <a:off x="2211561" y="645949"/>
            <a:ext cx="7397831" cy="830997"/>
          </a:xfrm>
          <a:prstGeom prst="rect">
            <a:avLst/>
          </a:prstGeom>
          <a:noFill/>
        </p:spPr>
        <p:txBody>
          <a:bodyPr wrap="square" rtlCol="0">
            <a:spAutoFit/>
          </a:bodyPr>
          <a:lstStyle/>
          <a:p>
            <a:pPr algn="ctr"/>
            <a:r>
              <a:rPr lang="en-US" sz="4800" dirty="0">
                <a:solidFill>
                  <a:schemeClr val="tx2">
                    <a:lumMod val="75000"/>
                    <a:lumOff val="25000"/>
                  </a:schemeClr>
                </a:solidFill>
                <a:latin typeface="Gilroy ExtraBold" panose="00000900000000000000" pitchFamily="50" charset="-52"/>
              </a:rPr>
              <a:t>Jira Planning</a:t>
            </a:r>
            <a:endParaRPr lang="ru-RU" sz="4800" dirty="0">
              <a:solidFill>
                <a:schemeClr val="tx2">
                  <a:lumMod val="75000"/>
                  <a:lumOff val="25000"/>
                </a:schemeClr>
              </a:solidFill>
              <a:latin typeface="Gilroy ExtraBold" panose="00000900000000000000" pitchFamily="50" charset="-52"/>
            </a:endParaRPr>
          </a:p>
        </p:txBody>
      </p:sp>
      <p:sp>
        <p:nvSpPr>
          <p:cNvPr id="27" name="Прямоугольник: скругленные углы 26">
            <a:extLst>
              <a:ext uri="{FF2B5EF4-FFF2-40B4-BE49-F238E27FC236}">
                <a16:creationId xmlns:a16="http://schemas.microsoft.com/office/drawing/2014/main" id="{725B643A-69CD-A73E-0DA3-2FDA2C84F1D3}"/>
              </a:ext>
            </a:extLst>
          </p:cNvPr>
          <p:cNvSpPr/>
          <p:nvPr/>
        </p:nvSpPr>
        <p:spPr>
          <a:xfrm>
            <a:off x="668802" y="9151621"/>
            <a:ext cx="10854397" cy="5989319"/>
          </a:xfrm>
          <a:prstGeom prst="roundRect">
            <a:avLst>
              <a:gd name="adj" fmla="val 8055"/>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 name="Рисунок 27" descr="Изображение выглядит как графическая вставка, мультфильм&#10;&#10;Автоматически созданное описание">
            <a:extLst>
              <a:ext uri="{FF2B5EF4-FFF2-40B4-BE49-F238E27FC236}">
                <a16:creationId xmlns:a16="http://schemas.microsoft.com/office/drawing/2014/main" id="{ED4BB579-990E-1D09-19A0-7A8E6769A0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8638731">
            <a:off x="-3565108" y="-6673304"/>
            <a:ext cx="4720389" cy="4720389"/>
          </a:xfrm>
          <a:prstGeom prst="rect">
            <a:avLst/>
          </a:prstGeom>
        </p:spPr>
      </p:pic>
      <p:sp>
        <p:nvSpPr>
          <p:cNvPr id="31" name="TextBox 30">
            <a:extLst>
              <a:ext uri="{FF2B5EF4-FFF2-40B4-BE49-F238E27FC236}">
                <a16:creationId xmlns:a16="http://schemas.microsoft.com/office/drawing/2014/main" id="{1750BE9C-067D-8A8B-3F4E-F9A993B23772}"/>
              </a:ext>
            </a:extLst>
          </p:cNvPr>
          <p:cNvSpPr txBox="1"/>
          <p:nvPr/>
        </p:nvSpPr>
        <p:spPr>
          <a:xfrm>
            <a:off x="3772018" y="9919687"/>
            <a:ext cx="4419600" cy="523220"/>
          </a:xfrm>
          <a:prstGeom prst="rect">
            <a:avLst/>
          </a:prstGeom>
          <a:noFill/>
        </p:spPr>
        <p:txBody>
          <a:bodyPr wrap="square" rtlCol="0">
            <a:spAutoFit/>
          </a:bodyPr>
          <a:lstStyle/>
          <a:p>
            <a:pPr algn="ctr"/>
            <a:r>
              <a:rPr lang="en-US" sz="2800" dirty="0">
                <a:solidFill>
                  <a:schemeClr val="bg1"/>
                </a:solidFill>
                <a:latin typeface="Gilroy ExtraBold" panose="00000900000000000000" pitchFamily="50" charset="-52"/>
              </a:rPr>
              <a:t>Client Application</a:t>
            </a:r>
            <a:endParaRPr lang="ru-RU" sz="2800" dirty="0">
              <a:solidFill>
                <a:schemeClr val="bg1"/>
              </a:solidFill>
              <a:latin typeface="Gilroy ExtraBold" panose="00000900000000000000" pitchFamily="50" charset="-52"/>
            </a:endParaRPr>
          </a:p>
        </p:txBody>
      </p:sp>
      <p:sp>
        <p:nvSpPr>
          <p:cNvPr id="32" name="TextBox 31">
            <a:extLst>
              <a:ext uri="{FF2B5EF4-FFF2-40B4-BE49-F238E27FC236}">
                <a16:creationId xmlns:a16="http://schemas.microsoft.com/office/drawing/2014/main" id="{C0E43AF6-A2A9-ADE2-6E36-044BCDD9C618}"/>
              </a:ext>
            </a:extLst>
          </p:cNvPr>
          <p:cNvSpPr txBox="1"/>
          <p:nvPr/>
        </p:nvSpPr>
        <p:spPr>
          <a:xfrm>
            <a:off x="1687031" y="10875107"/>
            <a:ext cx="8989670" cy="3970318"/>
          </a:xfrm>
          <a:prstGeom prst="rect">
            <a:avLst/>
          </a:prstGeom>
          <a:noFill/>
        </p:spPr>
        <p:txBody>
          <a:bodyPr wrap="square" rtlCol="0">
            <a:spAutoFit/>
          </a:bodyPr>
          <a:lstStyle/>
          <a:p>
            <a:r>
              <a:rPr lang="en-US" dirty="0">
                <a:solidFill>
                  <a:schemeClr val="bg1"/>
                </a:solidFill>
                <a:latin typeface="Gilroy" panose="00000500000000000000" pitchFamily="2" charset="-52"/>
              </a:rPr>
              <a:t>The client application is a Java-based desktop program developed using Swing for a user-friendly graphical interface. It enables users to input location details and retrieve real-time weather data alongside predictions.</a:t>
            </a:r>
          </a:p>
          <a:p>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Key Features:</a:t>
            </a: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Input fields for city and country code.</a:t>
            </a:r>
          </a:p>
          <a:p>
            <a:pPr>
              <a:buFont typeface="Arial" panose="020B0604020202020204" pitchFamily="34" charset="0"/>
              <a:buChar char="•"/>
            </a:pPr>
            <a:r>
              <a:rPr lang="en-US" dirty="0">
                <a:solidFill>
                  <a:schemeClr val="bg1"/>
                </a:solidFill>
                <a:latin typeface="Gilroy" panose="00000500000000000000" pitchFamily="2" charset="-52"/>
              </a:rPr>
              <a:t>Dynamic display of temperature, humidity, wind speed, and weather conditions.</a:t>
            </a:r>
          </a:p>
          <a:p>
            <a:pPr>
              <a:buFont typeface="Arial" panose="020B0604020202020204" pitchFamily="34" charset="0"/>
              <a:buChar char="•"/>
            </a:pPr>
            <a:r>
              <a:rPr lang="en-US" dirty="0">
                <a:solidFill>
                  <a:schemeClr val="bg1"/>
                </a:solidFill>
                <a:latin typeface="Gilroy" panose="00000500000000000000" pitchFamily="2" charset="-52"/>
              </a:rPr>
              <a:t>Integration of machine learning predictions for short-term forecasts.</a:t>
            </a:r>
          </a:p>
          <a:p>
            <a:pPr>
              <a:buFont typeface="Arial" panose="020B0604020202020204" pitchFamily="34" charset="0"/>
              <a:buChar char="•"/>
            </a:pPr>
            <a:r>
              <a:rPr lang="en-US" dirty="0">
                <a:solidFill>
                  <a:schemeClr val="bg1"/>
                </a:solidFill>
                <a:latin typeface="Gilroy" panose="00000500000000000000" pitchFamily="2" charset="-52"/>
              </a:rPr>
              <a:t>Error handling for invalid inputs and connectivity issues.</a:t>
            </a:r>
          </a:p>
          <a:p>
            <a:pPr>
              <a:buFont typeface="Arial" panose="020B0604020202020204" pitchFamily="34" charset="0"/>
              <a:buChar char="•"/>
            </a:pP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The intuitive design ensures easy navigation, making weather forecasting accessible to all users. Future upgrades may include interactive charts and multi-language support.</a:t>
            </a:r>
          </a:p>
          <a:p>
            <a:endParaRPr lang="ru-RU" dirty="0">
              <a:solidFill>
                <a:schemeClr val="bg1"/>
              </a:solidFill>
              <a:latin typeface="Gilroy" panose="00000500000000000000" pitchFamily="2" charset="-52"/>
            </a:endParaRPr>
          </a:p>
        </p:txBody>
      </p:sp>
    </p:spTree>
    <p:extLst>
      <p:ext uri="{BB962C8B-B14F-4D97-AF65-F5344CB8AC3E}">
        <p14:creationId xmlns:p14="http://schemas.microsoft.com/office/powerpoint/2010/main" val="229179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7EEFF-FBA6-ACF3-3D94-B579356929F5}"/>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25C1930A-74A2-62AE-B363-6BB9EC75DAF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58EA3CD6-02E7-2385-76DB-300C255A59AD}"/>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FD1459E7-3F98-8329-38B2-C47E159B6BF6}"/>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CB2CC820-05C6-C9B6-7591-0618ADB21A83}"/>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110A65E9-5FC4-DA58-B685-739AFEAAF885}"/>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5B6A1219-3AC1-B37A-47C4-5EFD1287300A}"/>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1D1CBEE1-F45A-A6E5-C0E7-A80BCA59BF48}"/>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0ECADE6F-FE64-6F24-BB07-6F5C4FFEE257}"/>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0ECADE6F-FE64-6F24-BB07-6F5C4FFEE257}"/>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763F86AC-5102-1727-36FE-92E47000F62F}"/>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763F86AC-5102-1727-36FE-92E47000F62F}"/>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B6C135D6-9CDF-B842-67DA-6C274507C7E9}"/>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17C08A0D-52CB-CE35-06E2-BA31ACEE8099}"/>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CF807023-0F61-99A7-31D8-C745C68BA03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5EF23BFB-AD83-2293-5793-D08D63C08C84}"/>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525D12C5-0C28-A510-BEA9-E05FE373AFBD}"/>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EB51121F-DB6F-5ADD-1D84-03AFE451CDE9}"/>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A4C2FBD3-2DD0-5140-E8B2-58C8C37D044F}"/>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4587605A-EA1E-4D46-6C90-BD23BD8D668D}"/>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025AF624-B49E-B82B-0667-8B1187AE23F7}"/>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83E270B5-2D61-4230-09DE-5249C552B60F}"/>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6CE29873-4FBC-2FAF-8676-15052AADCE19}"/>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A362F9E0-6759-0A28-5010-67981313DA12}"/>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28C7107E-D64B-D756-8EF3-7FBA16428C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9638" y="2054085"/>
            <a:ext cx="9635758" cy="4249733"/>
          </a:xfrm>
          <a:prstGeom prst="rect">
            <a:avLst/>
          </a:prstGeom>
        </p:spPr>
      </p:pic>
      <p:sp>
        <p:nvSpPr>
          <p:cNvPr id="24" name="TextBox 23">
            <a:extLst>
              <a:ext uri="{FF2B5EF4-FFF2-40B4-BE49-F238E27FC236}">
                <a16:creationId xmlns:a16="http://schemas.microsoft.com/office/drawing/2014/main" id="{AD5F3699-2FBD-63FD-00EA-9F63234604CB}"/>
              </a:ext>
            </a:extLst>
          </p:cNvPr>
          <p:cNvSpPr txBox="1"/>
          <p:nvPr/>
        </p:nvSpPr>
        <p:spPr>
          <a:xfrm>
            <a:off x="-9254223"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50499992-3621-F7A4-8EE2-2D62D62E34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7008732"/>
            <a:ext cx="3269536" cy="5745203"/>
          </a:xfrm>
          <a:prstGeom prst="rect">
            <a:avLst/>
          </a:prstGeom>
        </p:spPr>
      </p:pic>
      <p:grpSp>
        <p:nvGrpSpPr>
          <p:cNvPr id="22" name="Группа 21">
            <a:extLst>
              <a:ext uri="{FF2B5EF4-FFF2-40B4-BE49-F238E27FC236}">
                <a16:creationId xmlns:a16="http://schemas.microsoft.com/office/drawing/2014/main" id="{FC8E735D-8417-2CD8-C95A-B2CE860E9A49}"/>
              </a:ext>
            </a:extLst>
          </p:cNvPr>
          <p:cNvGrpSpPr/>
          <p:nvPr/>
        </p:nvGrpSpPr>
        <p:grpSpPr>
          <a:xfrm>
            <a:off x="13985265" y="2400469"/>
            <a:ext cx="3719065" cy="1414799"/>
            <a:chOff x="6555352" y="2400469"/>
            <a:chExt cx="3719065" cy="1414799"/>
          </a:xfrm>
        </p:grpSpPr>
        <p:sp>
          <p:nvSpPr>
            <p:cNvPr id="17" name="TextBox 16">
              <a:extLst>
                <a:ext uri="{FF2B5EF4-FFF2-40B4-BE49-F238E27FC236}">
                  <a16:creationId xmlns:a16="http://schemas.microsoft.com/office/drawing/2014/main" id="{E3B103FD-6739-EC1C-DBF4-315618FCE215}"/>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19" name="TextBox 18">
              <a:extLst>
                <a:ext uri="{FF2B5EF4-FFF2-40B4-BE49-F238E27FC236}">
                  <a16:creationId xmlns:a16="http://schemas.microsoft.com/office/drawing/2014/main" id="{14BA81D9-CAB7-6C04-6C6E-842C342DBA47}"/>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pic>
        <p:nvPicPr>
          <p:cNvPr id="25" name="Рисунок 24"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40143083-79D1-6FDF-4E91-3574C88D10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744" y="-6673739"/>
            <a:ext cx="9890511" cy="3741822"/>
          </a:xfrm>
          <a:prstGeom prst="roundRect">
            <a:avLst>
              <a:gd name="adj" fmla="val 6150"/>
            </a:avLst>
          </a:prstGeom>
        </p:spPr>
      </p:pic>
      <p:sp>
        <p:nvSpPr>
          <p:cNvPr id="26" name="TextBox 25">
            <a:extLst>
              <a:ext uri="{FF2B5EF4-FFF2-40B4-BE49-F238E27FC236}">
                <a16:creationId xmlns:a16="http://schemas.microsoft.com/office/drawing/2014/main" id="{51BE8130-20D6-1DD9-E070-4C35077FA509}"/>
              </a:ext>
            </a:extLst>
          </p:cNvPr>
          <p:cNvSpPr txBox="1"/>
          <p:nvPr/>
        </p:nvSpPr>
        <p:spPr>
          <a:xfrm>
            <a:off x="2211561" y="-8071331"/>
            <a:ext cx="7397831" cy="830997"/>
          </a:xfrm>
          <a:prstGeom prst="rect">
            <a:avLst/>
          </a:prstGeom>
          <a:noFill/>
        </p:spPr>
        <p:txBody>
          <a:bodyPr wrap="square" rtlCol="0">
            <a:spAutoFit/>
          </a:bodyPr>
          <a:lstStyle/>
          <a:p>
            <a:pPr algn="ctr"/>
            <a:r>
              <a:rPr lang="en-US" sz="4800" dirty="0">
                <a:solidFill>
                  <a:schemeClr val="tx2">
                    <a:lumMod val="75000"/>
                    <a:lumOff val="25000"/>
                  </a:schemeClr>
                </a:solidFill>
                <a:latin typeface="Gilroy ExtraBold" panose="00000900000000000000" pitchFamily="50" charset="-52"/>
              </a:rPr>
              <a:t>Jira Planning</a:t>
            </a:r>
            <a:endParaRPr lang="ru-RU" sz="4800" dirty="0">
              <a:solidFill>
                <a:schemeClr val="tx2">
                  <a:lumMod val="75000"/>
                  <a:lumOff val="25000"/>
                </a:schemeClr>
              </a:solidFill>
              <a:latin typeface="Gilroy ExtraBold" panose="00000900000000000000" pitchFamily="50" charset="-52"/>
            </a:endParaRPr>
          </a:p>
        </p:txBody>
      </p:sp>
      <p:sp>
        <p:nvSpPr>
          <p:cNvPr id="14" name="Прямоугольник: скругленные углы 13">
            <a:extLst>
              <a:ext uri="{FF2B5EF4-FFF2-40B4-BE49-F238E27FC236}">
                <a16:creationId xmlns:a16="http://schemas.microsoft.com/office/drawing/2014/main" id="{A7DF43E0-D523-4444-A408-A9BD0B1AC2DC}"/>
              </a:ext>
            </a:extLst>
          </p:cNvPr>
          <p:cNvSpPr/>
          <p:nvPr/>
        </p:nvSpPr>
        <p:spPr>
          <a:xfrm>
            <a:off x="668802" y="434341"/>
            <a:ext cx="10854397" cy="5989319"/>
          </a:xfrm>
          <a:prstGeom prst="roundRect">
            <a:avLst>
              <a:gd name="adj" fmla="val 8055"/>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a:extLst>
              <a:ext uri="{FF2B5EF4-FFF2-40B4-BE49-F238E27FC236}">
                <a16:creationId xmlns:a16="http://schemas.microsoft.com/office/drawing/2014/main" id="{E8FDCBD8-1157-51E3-7778-1AEE960C96FC}"/>
              </a:ext>
            </a:extLst>
          </p:cNvPr>
          <p:cNvSpPr txBox="1"/>
          <p:nvPr/>
        </p:nvSpPr>
        <p:spPr>
          <a:xfrm>
            <a:off x="3338928" y="-1874447"/>
            <a:ext cx="5227320"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Conclusion</a:t>
            </a:r>
            <a:endParaRPr lang="ru-RU" sz="4400" dirty="0">
              <a:solidFill>
                <a:schemeClr val="bg1"/>
              </a:solidFill>
              <a:latin typeface="Gilroy ExtraBold" panose="00000900000000000000" pitchFamily="50" charset="-52"/>
            </a:endParaRPr>
          </a:p>
        </p:txBody>
      </p:sp>
      <p:sp>
        <p:nvSpPr>
          <p:cNvPr id="28" name="TextBox 27">
            <a:extLst>
              <a:ext uri="{FF2B5EF4-FFF2-40B4-BE49-F238E27FC236}">
                <a16:creationId xmlns:a16="http://schemas.microsoft.com/office/drawing/2014/main" id="{775D7793-6D96-3D59-FB38-9ACC7F9466B4}"/>
              </a:ext>
            </a:extLst>
          </p:cNvPr>
          <p:cNvSpPr txBox="1"/>
          <p:nvPr/>
        </p:nvSpPr>
        <p:spPr>
          <a:xfrm>
            <a:off x="-11754812" y="2576759"/>
            <a:ext cx="8763905" cy="2308324"/>
          </a:xfrm>
          <a:prstGeom prst="rect">
            <a:avLst/>
          </a:prstGeom>
          <a:noFill/>
        </p:spPr>
        <p:txBody>
          <a:bodyPr wrap="square" rtlCol="0">
            <a:spAutoFit/>
          </a:bodyPr>
          <a:lstStyle/>
          <a:p>
            <a:r>
              <a:rPr lang="en-US" sz="2400" dirty="0">
                <a:solidFill>
                  <a:schemeClr val="bg1"/>
                </a:solidFill>
                <a:latin typeface="Gilroy" panose="00000500000000000000" pitchFamily="2" charset="-52"/>
              </a:rPr>
              <a:t>The project successfully integrated real-time data retrieval, machine learning models, and a user-friendly interface. It highlights the potential of machine learning in weather forecasting. Future iterations could focus on improving model performance, incorporating additional features, and scaling the application for broader usage.</a:t>
            </a:r>
            <a:endParaRPr lang="ru-RU" sz="2400" dirty="0">
              <a:solidFill>
                <a:schemeClr val="bg1"/>
              </a:solidFill>
              <a:latin typeface="Gilroy" panose="00000500000000000000" pitchFamily="2" charset="-52"/>
            </a:endParaRPr>
          </a:p>
        </p:txBody>
      </p:sp>
      <p:pic>
        <p:nvPicPr>
          <p:cNvPr id="31" name="Рисунок 30" descr="Изображение выглядит как графическая вставка, мультфильм&#10;&#10;Автоматически созданное описание">
            <a:extLst>
              <a:ext uri="{FF2B5EF4-FFF2-40B4-BE49-F238E27FC236}">
                <a16:creationId xmlns:a16="http://schemas.microsoft.com/office/drawing/2014/main" id="{83EAAF1C-7405-FEE2-4A4C-D00A904A3F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497849">
            <a:off x="-1012515" y="-1236998"/>
            <a:ext cx="3961548" cy="3961548"/>
          </a:xfrm>
          <a:prstGeom prst="rect">
            <a:avLst/>
          </a:prstGeom>
        </p:spPr>
      </p:pic>
      <p:sp>
        <p:nvSpPr>
          <p:cNvPr id="32" name="TextBox 31">
            <a:extLst>
              <a:ext uri="{FF2B5EF4-FFF2-40B4-BE49-F238E27FC236}">
                <a16:creationId xmlns:a16="http://schemas.microsoft.com/office/drawing/2014/main" id="{30364237-B69B-6317-9717-30DC2A3BAD24}"/>
              </a:ext>
            </a:extLst>
          </p:cNvPr>
          <p:cNvSpPr txBox="1"/>
          <p:nvPr/>
        </p:nvSpPr>
        <p:spPr>
          <a:xfrm>
            <a:off x="3772018" y="928087"/>
            <a:ext cx="4419600" cy="523220"/>
          </a:xfrm>
          <a:prstGeom prst="rect">
            <a:avLst/>
          </a:prstGeom>
          <a:noFill/>
        </p:spPr>
        <p:txBody>
          <a:bodyPr wrap="square" rtlCol="0">
            <a:spAutoFit/>
          </a:bodyPr>
          <a:lstStyle/>
          <a:p>
            <a:pPr algn="ctr"/>
            <a:r>
              <a:rPr lang="en-US" sz="2800" dirty="0">
                <a:solidFill>
                  <a:schemeClr val="bg1"/>
                </a:solidFill>
                <a:latin typeface="Gilroy ExtraBold" panose="00000900000000000000" pitchFamily="50" charset="-52"/>
              </a:rPr>
              <a:t>Client Application</a:t>
            </a:r>
            <a:endParaRPr lang="ru-RU" sz="2800" dirty="0">
              <a:solidFill>
                <a:schemeClr val="bg1"/>
              </a:solidFill>
              <a:latin typeface="Gilroy ExtraBold" panose="00000900000000000000" pitchFamily="50" charset="-52"/>
            </a:endParaRPr>
          </a:p>
        </p:txBody>
      </p:sp>
      <p:sp>
        <p:nvSpPr>
          <p:cNvPr id="33" name="TextBox 32">
            <a:extLst>
              <a:ext uri="{FF2B5EF4-FFF2-40B4-BE49-F238E27FC236}">
                <a16:creationId xmlns:a16="http://schemas.microsoft.com/office/drawing/2014/main" id="{4CB054BD-E889-C3BF-9098-8BAF257EEF0C}"/>
              </a:ext>
            </a:extLst>
          </p:cNvPr>
          <p:cNvSpPr txBox="1"/>
          <p:nvPr/>
        </p:nvSpPr>
        <p:spPr>
          <a:xfrm>
            <a:off x="1687031" y="1883507"/>
            <a:ext cx="8989670" cy="3970318"/>
          </a:xfrm>
          <a:prstGeom prst="rect">
            <a:avLst/>
          </a:prstGeom>
          <a:noFill/>
        </p:spPr>
        <p:txBody>
          <a:bodyPr wrap="square" rtlCol="0">
            <a:spAutoFit/>
          </a:bodyPr>
          <a:lstStyle/>
          <a:p>
            <a:r>
              <a:rPr lang="en-US" dirty="0">
                <a:solidFill>
                  <a:schemeClr val="bg1"/>
                </a:solidFill>
                <a:latin typeface="Gilroy" panose="00000500000000000000" pitchFamily="2" charset="-52"/>
              </a:rPr>
              <a:t>The client application is a Java-based desktop program developed using Swing for a user-friendly graphical interface. It enables users to input location details and retrieve real-time weather data alongside predictions.</a:t>
            </a:r>
          </a:p>
          <a:p>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Key Features:</a:t>
            </a: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Input fields for city and country code.</a:t>
            </a:r>
          </a:p>
          <a:p>
            <a:pPr>
              <a:buFont typeface="Arial" panose="020B0604020202020204" pitchFamily="34" charset="0"/>
              <a:buChar char="•"/>
            </a:pPr>
            <a:r>
              <a:rPr lang="en-US" dirty="0">
                <a:solidFill>
                  <a:schemeClr val="bg1"/>
                </a:solidFill>
                <a:latin typeface="Gilroy" panose="00000500000000000000" pitchFamily="2" charset="-52"/>
              </a:rPr>
              <a:t>Dynamic display of temperature, humidity, wind speed, and weather conditions.</a:t>
            </a:r>
          </a:p>
          <a:p>
            <a:pPr>
              <a:buFont typeface="Arial" panose="020B0604020202020204" pitchFamily="34" charset="0"/>
              <a:buChar char="•"/>
            </a:pPr>
            <a:r>
              <a:rPr lang="en-US" dirty="0">
                <a:solidFill>
                  <a:schemeClr val="bg1"/>
                </a:solidFill>
                <a:latin typeface="Gilroy" panose="00000500000000000000" pitchFamily="2" charset="-52"/>
              </a:rPr>
              <a:t>Integration of machine learning predictions for short-term forecasts.</a:t>
            </a:r>
          </a:p>
          <a:p>
            <a:pPr>
              <a:buFont typeface="Arial" panose="020B0604020202020204" pitchFamily="34" charset="0"/>
              <a:buChar char="•"/>
            </a:pPr>
            <a:r>
              <a:rPr lang="en-US" dirty="0">
                <a:solidFill>
                  <a:schemeClr val="bg1"/>
                </a:solidFill>
                <a:latin typeface="Gilroy" panose="00000500000000000000" pitchFamily="2" charset="-52"/>
              </a:rPr>
              <a:t>Error handling for invalid inputs and connectivity issues.</a:t>
            </a:r>
          </a:p>
          <a:p>
            <a:pPr>
              <a:buFont typeface="Arial" panose="020B0604020202020204" pitchFamily="34" charset="0"/>
              <a:buChar char="•"/>
            </a:pP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The intuitive design ensures easy navigation, making weather forecasting accessible to all users. Future upgrades may include interactive charts and multi-language support.</a:t>
            </a:r>
          </a:p>
          <a:p>
            <a:endParaRPr lang="ru-RU" dirty="0">
              <a:solidFill>
                <a:schemeClr val="bg1"/>
              </a:solidFill>
              <a:latin typeface="Gilroy" panose="00000500000000000000" pitchFamily="2" charset="-52"/>
            </a:endParaRPr>
          </a:p>
        </p:txBody>
      </p:sp>
      <mc:AlternateContent xmlns:mc="http://schemas.openxmlformats.org/markup-compatibility/2006">
        <mc:Choice xmlns:am3d="http://schemas.microsoft.com/office/drawing/2017/model3d" Requires="am3d">
          <p:graphicFrame>
            <p:nvGraphicFramePr>
              <p:cNvPr id="34" name="Трехмерная модель 33">
                <a:extLst>
                  <a:ext uri="{FF2B5EF4-FFF2-40B4-BE49-F238E27FC236}">
                    <a16:creationId xmlns:a16="http://schemas.microsoft.com/office/drawing/2014/main" id="{B3C79EE2-565D-BFCB-DAEF-9FA6AF11470A}"/>
                  </a:ext>
                </a:extLst>
              </p:cNvPr>
              <p:cNvGraphicFramePr>
                <a:graphicFrameLocks noChangeAspect="1"/>
              </p:cNvGraphicFramePr>
              <p:nvPr>
                <p:extLst>
                  <p:ext uri="{D42A27DB-BD31-4B8C-83A1-F6EECF244321}">
                    <p14:modId xmlns:p14="http://schemas.microsoft.com/office/powerpoint/2010/main" val="1356806915"/>
                  </p:ext>
                </p:extLst>
              </p:nvPr>
            </p:nvGraphicFramePr>
            <p:xfrm rot="333053">
              <a:off x="12792116" y="-6122646"/>
              <a:ext cx="3003596" cy="2091110"/>
            </p:xfrm>
            <a:graphic>
              <a:graphicData uri="http://schemas.microsoft.com/office/drawing/2017/model3d">
                <am3d:model3d r:embed="rId4">
                  <am3d:spPr>
                    <a:xfrm rot="333053">
                      <a:off x="0" y="0"/>
                      <a:ext cx="3003596" cy="2091110"/>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871219" ay="1038908" az="-264465"/>
                    <am3d:postTrans dx="0" dy="0" dz="0"/>
                  </am3d:trans>
                  <am3d:raster rName="Office3DRenderer" rVer="16.0.8326">
                    <am3d:blip r:embed="rId15"/>
                  </am3d:raster>
                  <am3d:objViewport viewportSz="39731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Трехмерная модель 33">
                <a:extLst>
                  <a:ext uri="{FF2B5EF4-FFF2-40B4-BE49-F238E27FC236}">
                    <a16:creationId xmlns:a16="http://schemas.microsoft.com/office/drawing/2014/main" id="{B3C79EE2-565D-BFCB-DAEF-9FA6AF11470A}"/>
                  </a:ext>
                </a:extLst>
              </p:cNvPr>
              <p:cNvPicPr>
                <a:picLocks noGrp="1" noRot="1" noChangeAspect="1" noMove="1" noResize="1" noEditPoints="1" noAdjustHandles="1" noChangeArrowheads="1" noChangeShapeType="1" noCrop="1"/>
              </p:cNvPicPr>
              <p:nvPr/>
            </p:nvPicPr>
            <p:blipFill>
              <a:blip r:embed="rId15"/>
              <a:stretch>
                <a:fillRect/>
              </a:stretch>
            </p:blipFill>
            <p:spPr>
              <a:xfrm rot="333053">
                <a:off x="12792116" y="-6122646"/>
                <a:ext cx="3003596" cy="2091110"/>
              </a:xfrm>
              <a:prstGeom prst="rect">
                <a:avLst/>
              </a:prstGeom>
            </p:spPr>
          </p:pic>
        </mc:Fallback>
      </mc:AlternateContent>
      <p:sp>
        <p:nvSpPr>
          <p:cNvPr id="35" name="TextBox 34">
            <a:extLst>
              <a:ext uri="{FF2B5EF4-FFF2-40B4-BE49-F238E27FC236}">
                <a16:creationId xmlns:a16="http://schemas.microsoft.com/office/drawing/2014/main" id="{BDD88FB2-05A3-4890-892C-ADB83162FA82}"/>
              </a:ext>
            </a:extLst>
          </p:cNvPr>
          <p:cNvSpPr txBox="1"/>
          <p:nvPr/>
        </p:nvSpPr>
        <p:spPr>
          <a:xfrm>
            <a:off x="16140544" y="1325953"/>
            <a:ext cx="5227320"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Conclusion</a:t>
            </a:r>
            <a:endParaRPr lang="ru-RU" sz="4400" dirty="0">
              <a:solidFill>
                <a:schemeClr val="bg1"/>
              </a:solidFill>
              <a:latin typeface="Gilroy ExtraBold" panose="00000900000000000000" pitchFamily="50" charset="-52"/>
            </a:endParaRPr>
          </a:p>
        </p:txBody>
      </p:sp>
      <p:sp>
        <p:nvSpPr>
          <p:cNvPr id="36" name="TextBox 35">
            <a:extLst>
              <a:ext uri="{FF2B5EF4-FFF2-40B4-BE49-F238E27FC236}">
                <a16:creationId xmlns:a16="http://schemas.microsoft.com/office/drawing/2014/main" id="{9341A2D7-1249-0531-6A64-B32DF2B43F84}"/>
              </a:ext>
            </a:extLst>
          </p:cNvPr>
          <p:cNvSpPr txBox="1"/>
          <p:nvPr/>
        </p:nvSpPr>
        <p:spPr>
          <a:xfrm>
            <a:off x="14640884" y="2576759"/>
            <a:ext cx="8763905" cy="2308324"/>
          </a:xfrm>
          <a:prstGeom prst="rect">
            <a:avLst/>
          </a:prstGeom>
          <a:noFill/>
        </p:spPr>
        <p:txBody>
          <a:bodyPr wrap="square" rtlCol="0">
            <a:spAutoFit/>
          </a:bodyPr>
          <a:lstStyle/>
          <a:p>
            <a:r>
              <a:rPr lang="en-US" sz="2400" dirty="0">
                <a:solidFill>
                  <a:schemeClr val="bg1"/>
                </a:solidFill>
                <a:latin typeface="Gilroy" panose="00000500000000000000" pitchFamily="2" charset="-52"/>
              </a:rPr>
              <a:t>The project successfully integrated real-time data retrieval, machine learning models, and a user-friendly interface. It highlights the potential of machine learning in weather forecasting. Future iterations could focus on improving model performance, incorporating additional features, and scaling the application for broader usage.</a:t>
            </a:r>
            <a:endParaRPr lang="ru-RU" sz="2400" dirty="0">
              <a:solidFill>
                <a:schemeClr val="bg1"/>
              </a:solidFill>
              <a:latin typeface="Gilroy" panose="00000500000000000000" pitchFamily="2" charset="-52"/>
            </a:endParaRPr>
          </a:p>
        </p:txBody>
      </p:sp>
      <p:sp>
        <p:nvSpPr>
          <p:cNvPr id="30" name="TextBox 29">
            <a:extLst>
              <a:ext uri="{FF2B5EF4-FFF2-40B4-BE49-F238E27FC236}">
                <a16:creationId xmlns:a16="http://schemas.microsoft.com/office/drawing/2014/main" id="{C3B2201B-E262-AB4C-3ED4-65AA69CB9240}"/>
              </a:ext>
            </a:extLst>
          </p:cNvPr>
          <p:cNvSpPr txBox="1"/>
          <p:nvPr/>
        </p:nvSpPr>
        <p:spPr>
          <a:xfrm>
            <a:off x="13216382" y="812840"/>
            <a:ext cx="4389230" cy="584775"/>
          </a:xfrm>
          <a:prstGeom prst="rect">
            <a:avLst/>
          </a:prstGeom>
          <a:noFill/>
        </p:spPr>
        <p:txBody>
          <a:bodyPr wrap="square" rtlCol="0">
            <a:spAutoFit/>
          </a:bodyPr>
          <a:lstStyle/>
          <a:p>
            <a:pPr algn="ctr"/>
            <a:r>
              <a:rPr lang="en-US" sz="3200" dirty="0">
                <a:solidFill>
                  <a:schemeClr val="bg1"/>
                </a:solidFill>
                <a:latin typeface="Gilroy ExtraBold" panose="00000900000000000000" pitchFamily="50" charset="-52"/>
              </a:rPr>
              <a:t>Machine Learning</a:t>
            </a:r>
            <a:endParaRPr lang="ru-RU" sz="3200" dirty="0">
              <a:solidFill>
                <a:schemeClr val="bg1"/>
              </a:solidFill>
              <a:latin typeface="Gilroy ExtraBold" panose="00000900000000000000" pitchFamily="50" charset="-52"/>
            </a:endParaRPr>
          </a:p>
        </p:txBody>
      </p:sp>
      <p:sp>
        <p:nvSpPr>
          <p:cNvPr id="37" name="TextBox 36">
            <a:extLst>
              <a:ext uri="{FF2B5EF4-FFF2-40B4-BE49-F238E27FC236}">
                <a16:creationId xmlns:a16="http://schemas.microsoft.com/office/drawing/2014/main" id="{D463B91D-225B-68CB-D8E8-2622FFF4C0DD}"/>
              </a:ext>
            </a:extLst>
          </p:cNvPr>
          <p:cNvSpPr txBox="1"/>
          <p:nvPr/>
        </p:nvSpPr>
        <p:spPr>
          <a:xfrm>
            <a:off x="13277324" y="1605680"/>
            <a:ext cx="9446679" cy="1200329"/>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t>
            </a:r>
            <a:r>
              <a:rPr lang="en-US" b="1" dirty="0">
                <a:solidFill>
                  <a:schemeClr val="bg1"/>
                </a:solidFill>
                <a:latin typeface="Gilroy" panose="00000500000000000000" pitchFamily="2" charset="-52"/>
              </a:rPr>
              <a:t>Long Short-Term Memory (LSTM)</a:t>
            </a:r>
            <a:r>
              <a:rPr lang="en-US" dirty="0">
                <a:solidFill>
                  <a:schemeClr val="bg1"/>
                </a:solidFill>
                <a:latin typeface="Gilroy" panose="00000500000000000000" pitchFamily="2" charset="-52"/>
              </a:rPr>
              <a:t>, a type of Recurrent Neural Network (RNN), for short-term weather forecasting. LSTM is well-suited for handling </a:t>
            </a:r>
            <a:r>
              <a:rPr lang="en-US" b="1" dirty="0">
                <a:solidFill>
                  <a:schemeClr val="bg1"/>
                </a:solidFill>
                <a:latin typeface="Gilroy" panose="00000500000000000000" pitchFamily="2" charset="-52"/>
              </a:rPr>
              <a:t>time-series data</a:t>
            </a:r>
            <a:r>
              <a:rPr lang="en-US" dirty="0">
                <a:solidFill>
                  <a:schemeClr val="bg1"/>
                </a:solidFill>
                <a:latin typeface="Gilroy" panose="00000500000000000000" pitchFamily="2" charset="-52"/>
              </a:rPr>
              <a:t>, such as temperature and humidity, due to its ability to capture temporal dependencies.</a:t>
            </a:r>
            <a:endParaRPr lang="kk-KZ" dirty="0">
              <a:solidFill>
                <a:schemeClr val="bg1"/>
              </a:solidFill>
              <a:latin typeface="Gilroy" panose="00000500000000000000" pitchFamily="2" charset="-52"/>
            </a:endParaRPr>
          </a:p>
        </p:txBody>
      </p:sp>
      <p:sp>
        <p:nvSpPr>
          <p:cNvPr id="38" name="TextBox 37">
            <a:extLst>
              <a:ext uri="{FF2B5EF4-FFF2-40B4-BE49-F238E27FC236}">
                <a16:creationId xmlns:a16="http://schemas.microsoft.com/office/drawing/2014/main" id="{6B475B73-1484-B5BD-9F2B-1DCAEB091549}"/>
              </a:ext>
            </a:extLst>
          </p:cNvPr>
          <p:cNvSpPr txBox="1"/>
          <p:nvPr/>
        </p:nvSpPr>
        <p:spPr>
          <a:xfrm>
            <a:off x="13277162" y="2839454"/>
            <a:ext cx="9446679" cy="3139321"/>
          </a:xfrm>
          <a:prstGeom prst="rect">
            <a:avLst/>
          </a:prstGeom>
          <a:noFill/>
        </p:spPr>
        <p:txBody>
          <a:bodyPr wrap="square" rtlCol="0">
            <a:spAutoFit/>
          </a:bodyPr>
          <a:lstStyle/>
          <a:p>
            <a:r>
              <a:rPr lang="en-US" dirty="0">
                <a:solidFill>
                  <a:schemeClr val="bg1"/>
                </a:solidFill>
                <a:latin typeface="Gilroy" panose="00000500000000000000" pitchFamily="2" charset="-52"/>
              </a:rPr>
              <a:t>Forget Gate: Determines which information to discard:</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𝑓𝑡=𝜎(𝑊𝑓⋅[ℎ𝑡−1,𝑥𝑡]+𝑏𝑓)f t​ =</a:t>
            </a:r>
            <a:r>
              <a:rPr lang="el-GR" b="1" dirty="0">
                <a:solidFill>
                  <a:schemeClr val="bg1"/>
                </a:solidFill>
                <a:latin typeface="Gilroy" panose="00000500000000000000" pitchFamily="2" charset="-52"/>
              </a:rPr>
              <a:t>σ(</a:t>
            </a:r>
            <a:r>
              <a:rPr lang="en-US" b="1" dirty="0">
                <a:solidFill>
                  <a:schemeClr val="bg1"/>
                </a:solidFill>
                <a:latin typeface="Gilroy" panose="00000500000000000000" pitchFamily="2" charset="-52"/>
              </a:rPr>
              <a:t>W f​ ⋅[h t−1​ ,x t​ ]+b f​ )</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Input Gate: Updates the cell state with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𝑖𝑡=𝜎(𝑊𝑖⋅[ℎ𝑡−1,𝑥𝑡]+𝑏𝑖)</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𝐶~𝑡=tanh⁡(𝑊𝐶⋅[ℎ𝑡−1,𝑥𝑡]+𝑏𝐶)</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Cell State Update: Combines past and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𝐶𝑡=𝑓𝑡⊙𝐶𝑡−1+𝑖𝑡⊙𝐶~𝑡</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Output Gate: Decides the final output:</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𝑜𝑡=𝜎(𝑊𝑜⋅[ℎ𝑡−1,𝑥𝑡]+𝑏𝑜)</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ℎ𝑡=𝑜𝑡⊙tanh⁡(𝐶𝑡)</a:t>
            </a:r>
            <a:endParaRPr lang="kk-KZ" b="1" dirty="0">
              <a:solidFill>
                <a:schemeClr val="bg1"/>
              </a:solidFill>
              <a:latin typeface="Gilroy" panose="00000500000000000000" pitchFamily="2" charset="-52"/>
            </a:endParaRPr>
          </a:p>
        </p:txBody>
      </p:sp>
      <p:pic>
        <p:nvPicPr>
          <p:cNvPr id="29" name="Рисунок 28">
            <a:extLst>
              <a:ext uri="{FF2B5EF4-FFF2-40B4-BE49-F238E27FC236}">
                <a16:creationId xmlns:a16="http://schemas.microsoft.com/office/drawing/2014/main" id="{E1FCE83F-EDD9-3BEE-FCAE-E3F880ED909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8279" y="7440702"/>
            <a:ext cx="7706801" cy="781159"/>
          </a:xfrm>
          <a:prstGeom prst="rect">
            <a:avLst/>
          </a:prstGeom>
        </p:spPr>
      </p:pic>
    </p:spTree>
    <p:extLst>
      <p:ext uri="{BB962C8B-B14F-4D97-AF65-F5344CB8AC3E}">
        <p14:creationId xmlns:p14="http://schemas.microsoft.com/office/powerpoint/2010/main" val="126131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B60DB-7E0D-4570-925C-CB87DA648ECC}"/>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35C626EC-0AA7-D710-A84E-C038DC0256C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9520C651-00C6-3FB7-10C3-1C8C6C8C6D2A}"/>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316DD2DE-8172-8A78-0A22-CC13BA489DC9}"/>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91974BE1-4620-37F9-C8FC-50489F47D1AF}"/>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1344F8CC-E20A-1DCE-3C12-281078EC455A}"/>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25413363-D519-F63C-E954-84974B080DEB}"/>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C0907A5C-EE1E-9A0B-2A9C-D35BE0BD01AD}"/>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EECDE27D-A1D6-3946-4B9C-F1733AC3C9FF}"/>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EECDE27D-A1D6-3946-4B9C-F1733AC3C9FF}"/>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B05D7889-DDC1-7E0A-E1F5-ACB13CF4AD75}"/>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B05D7889-DDC1-7E0A-E1F5-ACB13CF4AD75}"/>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3DFED2E2-2299-E1FC-C97B-9397DFE3CDEB}"/>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8B315FCA-77BD-D5D5-2911-C01F2AAEF4A2}"/>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BE428B2-AE51-AF53-61C6-207DB21949A2}"/>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E5E9849F-F459-5A9A-F810-D6692CBB9B88}"/>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4F11211E-81FA-3ECC-3F39-1CA051BC0F85}"/>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1962136C-3F6E-56EB-2E21-46155FD519B0}"/>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9F06AC24-A0CA-E06B-A56C-8F9C37DA9DEF}"/>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76098E77-39B3-AEE9-E309-44194B74A413}"/>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F4E6542D-8C92-A111-10A5-53ECB96DFAB1}"/>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A545A397-ECD0-357E-5BF3-5FAF1C486E87}"/>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8672FAEA-1542-F8C4-5489-4D7CD379BE69}"/>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AEE2A11D-3FAB-E007-F3A1-79F592FA86DE}"/>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B3C9E40F-61F6-9EC4-9CD7-489F5075CD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9638" y="2054085"/>
            <a:ext cx="9635758" cy="4249733"/>
          </a:xfrm>
          <a:prstGeom prst="rect">
            <a:avLst/>
          </a:prstGeom>
        </p:spPr>
      </p:pic>
      <p:sp>
        <p:nvSpPr>
          <p:cNvPr id="24" name="TextBox 23">
            <a:extLst>
              <a:ext uri="{FF2B5EF4-FFF2-40B4-BE49-F238E27FC236}">
                <a16:creationId xmlns:a16="http://schemas.microsoft.com/office/drawing/2014/main" id="{03293F3C-AB9D-42FE-9897-79B72DF624AE}"/>
              </a:ext>
            </a:extLst>
          </p:cNvPr>
          <p:cNvSpPr txBox="1"/>
          <p:nvPr/>
        </p:nvSpPr>
        <p:spPr>
          <a:xfrm>
            <a:off x="-9254223"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FA8FB3B7-C027-D553-D039-4A0F924237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7008732"/>
            <a:ext cx="3269536" cy="5745203"/>
          </a:xfrm>
          <a:prstGeom prst="rect">
            <a:avLst/>
          </a:prstGeom>
        </p:spPr>
      </p:pic>
      <p:grpSp>
        <p:nvGrpSpPr>
          <p:cNvPr id="22" name="Группа 21">
            <a:extLst>
              <a:ext uri="{FF2B5EF4-FFF2-40B4-BE49-F238E27FC236}">
                <a16:creationId xmlns:a16="http://schemas.microsoft.com/office/drawing/2014/main" id="{97865F33-9F4D-2D7D-C77C-64F3B33C431A}"/>
              </a:ext>
            </a:extLst>
          </p:cNvPr>
          <p:cNvGrpSpPr/>
          <p:nvPr/>
        </p:nvGrpSpPr>
        <p:grpSpPr>
          <a:xfrm>
            <a:off x="13985265" y="2400469"/>
            <a:ext cx="3719065" cy="1414799"/>
            <a:chOff x="6555352" y="2400469"/>
            <a:chExt cx="3719065" cy="1414799"/>
          </a:xfrm>
        </p:grpSpPr>
        <p:sp>
          <p:nvSpPr>
            <p:cNvPr id="17" name="TextBox 16">
              <a:extLst>
                <a:ext uri="{FF2B5EF4-FFF2-40B4-BE49-F238E27FC236}">
                  <a16:creationId xmlns:a16="http://schemas.microsoft.com/office/drawing/2014/main" id="{5CE6F0BA-99A5-BEE5-400C-5841EF50FDE7}"/>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19" name="TextBox 18">
              <a:extLst>
                <a:ext uri="{FF2B5EF4-FFF2-40B4-BE49-F238E27FC236}">
                  <a16:creationId xmlns:a16="http://schemas.microsoft.com/office/drawing/2014/main" id="{157CC836-642A-95E3-6CD6-80FE318869A3}"/>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pic>
        <p:nvPicPr>
          <p:cNvPr id="25" name="Рисунок 24"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46C9A237-6F89-E878-53C7-ABD0A34CCC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744" y="-6673739"/>
            <a:ext cx="9890511" cy="3741822"/>
          </a:xfrm>
          <a:prstGeom prst="roundRect">
            <a:avLst>
              <a:gd name="adj" fmla="val 6150"/>
            </a:avLst>
          </a:prstGeom>
        </p:spPr>
      </p:pic>
      <p:sp>
        <p:nvSpPr>
          <p:cNvPr id="26" name="TextBox 25">
            <a:extLst>
              <a:ext uri="{FF2B5EF4-FFF2-40B4-BE49-F238E27FC236}">
                <a16:creationId xmlns:a16="http://schemas.microsoft.com/office/drawing/2014/main" id="{46A4BC98-2A32-5153-524A-86CA7E4E4EB7}"/>
              </a:ext>
            </a:extLst>
          </p:cNvPr>
          <p:cNvSpPr txBox="1"/>
          <p:nvPr/>
        </p:nvSpPr>
        <p:spPr>
          <a:xfrm>
            <a:off x="2211561" y="-8071331"/>
            <a:ext cx="7397831" cy="830997"/>
          </a:xfrm>
          <a:prstGeom prst="rect">
            <a:avLst/>
          </a:prstGeom>
          <a:noFill/>
        </p:spPr>
        <p:txBody>
          <a:bodyPr wrap="square" rtlCol="0">
            <a:spAutoFit/>
          </a:bodyPr>
          <a:lstStyle/>
          <a:p>
            <a:pPr algn="ctr"/>
            <a:r>
              <a:rPr lang="en-US" sz="4800" dirty="0">
                <a:solidFill>
                  <a:schemeClr val="tx2">
                    <a:lumMod val="75000"/>
                    <a:lumOff val="25000"/>
                  </a:schemeClr>
                </a:solidFill>
                <a:latin typeface="Gilroy ExtraBold" panose="00000900000000000000" pitchFamily="50" charset="-52"/>
              </a:rPr>
              <a:t>Jira Planning</a:t>
            </a:r>
            <a:endParaRPr lang="ru-RU" sz="4800" dirty="0">
              <a:solidFill>
                <a:schemeClr val="tx2">
                  <a:lumMod val="75000"/>
                  <a:lumOff val="25000"/>
                </a:schemeClr>
              </a:solidFill>
              <a:latin typeface="Gilroy ExtraBold" panose="00000900000000000000" pitchFamily="50" charset="-52"/>
            </a:endParaRPr>
          </a:p>
        </p:txBody>
      </p:sp>
      <p:sp>
        <p:nvSpPr>
          <p:cNvPr id="14" name="Прямоугольник: скругленные углы 13">
            <a:extLst>
              <a:ext uri="{FF2B5EF4-FFF2-40B4-BE49-F238E27FC236}">
                <a16:creationId xmlns:a16="http://schemas.microsoft.com/office/drawing/2014/main" id="{352BF097-099D-C11A-DA06-5F4CA8E0350C}"/>
              </a:ext>
            </a:extLst>
          </p:cNvPr>
          <p:cNvSpPr/>
          <p:nvPr/>
        </p:nvSpPr>
        <p:spPr>
          <a:xfrm flipV="1">
            <a:off x="668802" y="434341"/>
            <a:ext cx="10854397" cy="5989319"/>
          </a:xfrm>
          <a:prstGeom prst="roundRect">
            <a:avLst>
              <a:gd name="adj" fmla="val 8055"/>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a:extLst>
              <a:ext uri="{FF2B5EF4-FFF2-40B4-BE49-F238E27FC236}">
                <a16:creationId xmlns:a16="http://schemas.microsoft.com/office/drawing/2014/main" id="{58DC9F74-53BC-1D8D-B88F-EE6FF9E05CA6}"/>
              </a:ext>
            </a:extLst>
          </p:cNvPr>
          <p:cNvSpPr txBox="1"/>
          <p:nvPr/>
        </p:nvSpPr>
        <p:spPr>
          <a:xfrm>
            <a:off x="3338928" y="1325953"/>
            <a:ext cx="5227320"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Conclusion</a:t>
            </a:r>
            <a:endParaRPr lang="ru-RU" sz="4400" dirty="0">
              <a:solidFill>
                <a:schemeClr val="bg1"/>
              </a:solidFill>
              <a:latin typeface="Gilroy ExtraBold" panose="00000900000000000000" pitchFamily="50" charset="-52"/>
            </a:endParaRPr>
          </a:p>
        </p:txBody>
      </p:sp>
      <p:sp>
        <p:nvSpPr>
          <p:cNvPr id="28" name="TextBox 27">
            <a:extLst>
              <a:ext uri="{FF2B5EF4-FFF2-40B4-BE49-F238E27FC236}">
                <a16:creationId xmlns:a16="http://schemas.microsoft.com/office/drawing/2014/main" id="{70845A1C-71E5-F06D-9CDD-3C79521D61C4}"/>
              </a:ext>
            </a:extLst>
          </p:cNvPr>
          <p:cNvSpPr txBox="1"/>
          <p:nvPr/>
        </p:nvSpPr>
        <p:spPr>
          <a:xfrm>
            <a:off x="1839268" y="2576759"/>
            <a:ext cx="8763905" cy="2308324"/>
          </a:xfrm>
          <a:prstGeom prst="rect">
            <a:avLst/>
          </a:prstGeom>
          <a:noFill/>
        </p:spPr>
        <p:txBody>
          <a:bodyPr wrap="square" rtlCol="0">
            <a:spAutoFit/>
          </a:bodyPr>
          <a:lstStyle/>
          <a:p>
            <a:r>
              <a:rPr lang="en-US" sz="2400" dirty="0">
                <a:solidFill>
                  <a:schemeClr val="bg1"/>
                </a:solidFill>
                <a:latin typeface="Gilroy" panose="00000500000000000000" pitchFamily="2" charset="-52"/>
              </a:rPr>
              <a:t>The project successfully integrated real-time data retrieval, machine learning models, and a user-friendly interface. It highlights the potential of machine learning in weather forecasting. Future iterations could focus on improving model performance, incorporating additional features, and scaling the application for broader usage.</a:t>
            </a:r>
            <a:endParaRPr lang="ru-RU" sz="2400" dirty="0">
              <a:solidFill>
                <a:schemeClr val="bg1"/>
              </a:solidFill>
              <a:latin typeface="Gilroy" panose="00000500000000000000" pitchFamily="2" charset="-52"/>
            </a:endParaRPr>
          </a:p>
        </p:txBody>
      </p:sp>
      <p:pic>
        <p:nvPicPr>
          <p:cNvPr id="31" name="Рисунок 30" descr="Изображение выглядит как графическая вставка, мультфильм&#10;&#10;Автоматически созданное описание">
            <a:extLst>
              <a:ext uri="{FF2B5EF4-FFF2-40B4-BE49-F238E27FC236}">
                <a16:creationId xmlns:a16="http://schemas.microsoft.com/office/drawing/2014/main" id="{62BBD0E4-F40D-4DEA-D57E-DB64390735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9769207">
            <a:off x="-4645733" y="-6819063"/>
            <a:ext cx="4720389" cy="4720389"/>
          </a:xfrm>
          <a:prstGeom prst="rect">
            <a:avLst/>
          </a:prstGeom>
        </p:spPr>
      </p:pic>
      <p:sp>
        <p:nvSpPr>
          <p:cNvPr id="29" name="TextBox 28">
            <a:extLst>
              <a:ext uri="{FF2B5EF4-FFF2-40B4-BE49-F238E27FC236}">
                <a16:creationId xmlns:a16="http://schemas.microsoft.com/office/drawing/2014/main" id="{4E75150D-E4D7-EFC1-EA3A-0C7D4AC78D39}"/>
              </a:ext>
            </a:extLst>
          </p:cNvPr>
          <p:cNvSpPr txBox="1"/>
          <p:nvPr/>
        </p:nvSpPr>
        <p:spPr>
          <a:xfrm>
            <a:off x="-9029582" y="928087"/>
            <a:ext cx="4419600" cy="523220"/>
          </a:xfrm>
          <a:prstGeom prst="rect">
            <a:avLst/>
          </a:prstGeom>
          <a:noFill/>
        </p:spPr>
        <p:txBody>
          <a:bodyPr wrap="square" rtlCol="0">
            <a:spAutoFit/>
          </a:bodyPr>
          <a:lstStyle/>
          <a:p>
            <a:pPr algn="ctr"/>
            <a:r>
              <a:rPr lang="en-US" sz="2800" dirty="0">
                <a:solidFill>
                  <a:schemeClr val="bg1"/>
                </a:solidFill>
                <a:latin typeface="Gilroy ExtraBold" panose="00000900000000000000" pitchFamily="50" charset="-52"/>
              </a:rPr>
              <a:t>Client Application</a:t>
            </a:r>
            <a:endParaRPr lang="ru-RU" sz="2800" dirty="0">
              <a:solidFill>
                <a:schemeClr val="bg1"/>
              </a:solidFill>
              <a:latin typeface="Gilroy ExtraBold" panose="00000900000000000000" pitchFamily="50" charset="-52"/>
            </a:endParaRPr>
          </a:p>
        </p:txBody>
      </p:sp>
      <p:sp>
        <p:nvSpPr>
          <p:cNvPr id="30" name="TextBox 29">
            <a:extLst>
              <a:ext uri="{FF2B5EF4-FFF2-40B4-BE49-F238E27FC236}">
                <a16:creationId xmlns:a16="http://schemas.microsoft.com/office/drawing/2014/main" id="{8DA6E43D-3962-B95B-37E0-E94BB66E2071}"/>
              </a:ext>
            </a:extLst>
          </p:cNvPr>
          <p:cNvSpPr txBox="1"/>
          <p:nvPr/>
        </p:nvSpPr>
        <p:spPr>
          <a:xfrm>
            <a:off x="-11114569" y="1883507"/>
            <a:ext cx="8989670" cy="3970318"/>
          </a:xfrm>
          <a:prstGeom prst="rect">
            <a:avLst/>
          </a:prstGeom>
          <a:noFill/>
        </p:spPr>
        <p:txBody>
          <a:bodyPr wrap="square" rtlCol="0">
            <a:spAutoFit/>
          </a:bodyPr>
          <a:lstStyle/>
          <a:p>
            <a:r>
              <a:rPr lang="en-US" dirty="0">
                <a:solidFill>
                  <a:schemeClr val="bg1"/>
                </a:solidFill>
                <a:latin typeface="Gilroy" panose="00000500000000000000" pitchFamily="2" charset="-52"/>
              </a:rPr>
              <a:t>The client application is a Java-based desktop program developed using Swing for a user-friendly graphical interface. It enables users to input location details and retrieve real-time weather data alongside predictions.</a:t>
            </a:r>
          </a:p>
          <a:p>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Key Features:</a:t>
            </a: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Input fields for city and country code.</a:t>
            </a:r>
          </a:p>
          <a:p>
            <a:pPr>
              <a:buFont typeface="Arial" panose="020B0604020202020204" pitchFamily="34" charset="0"/>
              <a:buChar char="•"/>
            </a:pPr>
            <a:r>
              <a:rPr lang="en-US" dirty="0">
                <a:solidFill>
                  <a:schemeClr val="bg1"/>
                </a:solidFill>
                <a:latin typeface="Gilroy" panose="00000500000000000000" pitchFamily="2" charset="-52"/>
              </a:rPr>
              <a:t>Dynamic display of temperature, humidity, wind speed, and weather conditions.</a:t>
            </a:r>
          </a:p>
          <a:p>
            <a:pPr>
              <a:buFont typeface="Arial" panose="020B0604020202020204" pitchFamily="34" charset="0"/>
              <a:buChar char="•"/>
            </a:pPr>
            <a:r>
              <a:rPr lang="en-US" dirty="0">
                <a:solidFill>
                  <a:schemeClr val="bg1"/>
                </a:solidFill>
                <a:latin typeface="Gilroy" panose="00000500000000000000" pitchFamily="2" charset="-52"/>
              </a:rPr>
              <a:t>Integration of machine learning predictions for short-term forecasts.</a:t>
            </a:r>
          </a:p>
          <a:p>
            <a:pPr>
              <a:buFont typeface="Arial" panose="020B0604020202020204" pitchFamily="34" charset="0"/>
              <a:buChar char="•"/>
            </a:pPr>
            <a:r>
              <a:rPr lang="en-US" dirty="0">
                <a:solidFill>
                  <a:schemeClr val="bg1"/>
                </a:solidFill>
                <a:latin typeface="Gilroy" panose="00000500000000000000" pitchFamily="2" charset="-52"/>
              </a:rPr>
              <a:t>Error handling for invalid inputs and connectivity issues.</a:t>
            </a:r>
          </a:p>
          <a:p>
            <a:pPr>
              <a:buFont typeface="Arial" panose="020B0604020202020204" pitchFamily="34" charset="0"/>
              <a:buChar char="•"/>
            </a:pP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The intuitive design ensures easy navigation, making weather forecasting accessible to all users. Future upgrades may include interactive charts and multi-language support.</a:t>
            </a:r>
          </a:p>
          <a:p>
            <a:endParaRPr lang="ru-RU" dirty="0">
              <a:solidFill>
                <a:schemeClr val="bg1"/>
              </a:solidFill>
              <a:latin typeface="Gilroy" panose="00000500000000000000" pitchFamily="2" charset="-52"/>
            </a:endParaRPr>
          </a:p>
        </p:txBody>
      </p:sp>
      <mc:AlternateContent xmlns:mc="http://schemas.openxmlformats.org/markup-compatibility/2006">
        <mc:Choice xmlns:am3d="http://schemas.microsoft.com/office/drawing/2017/model3d" Requires="am3d">
          <p:graphicFrame>
            <p:nvGraphicFramePr>
              <p:cNvPr id="32" name="Трехмерная модель 31">
                <a:extLst>
                  <a:ext uri="{FF2B5EF4-FFF2-40B4-BE49-F238E27FC236}">
                    <a16:creationId xmlns:a16="http://schemas.microsoft.com/office/drawing/2014/main" id="{A42A519C-F8CE-49A2-E4E5-670491C256A9}"/>
                  </a:ext>
                </a:extLst>
              </p:cNvPr>
              <p:cNvGraphicFramePr>
                <a:graphicFrameLocks noChangeAspect="1"/>
              </p:cNvGraphicFramePr>
              <p:nvPr>
                <p:extLst>
                  <p:ext uri="{D42A27DB-BD31-4B8C-83A1-F6EECF244321}">
                    <p14:modId xmlns:p14="http://schemas.microsoft.com/office/powerpoint/2010/main" val="3654679465"/>
                  </p:ext>
                </p:extLst>
              </p:nvPr>
            </p:nvGraphicFramePr>
            <p:xfrm rot="333053">
              <a:off x="9111827" y="43693"/>
              <a:ext cx="3003595" cy="2091111"/>
            </p:xfrm>
            <a:graphic>
              <a:graphicData uri="http://schemas.microsoft.com/office/drawing/2017/model3d">
                <am3d:model3d r:embed="rId4">
                  <am3d:spPr>
                    <a:xfrm rot="333053">
                      <a:off x="0" y="0"/>
                      <a:ext cx="3003595" cy="2091111"/>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0052597" ay="754468" az="-10634796"/>
                    <am3d:postTrans dx="0" dy="0" dz="0"/>
                  </am3d:trans>
                  <am3d:raster rName="Office3DRenderer" rVer="16.0.8326">
                    <am3d:blip r:embed="rId15"/>
                  </am3d:raster>
                  <am3d:objViewport viewportSz="39731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Трехмерная модель 31">
                <a:extLst>
                  <a:ext uri="{FF2B5EF4-FFF2-40B4-BE49-F238E27FC236}">
                    <a16:creationId xmlns:a16="http://schemas.microsoft.com/office/drawing/2014/main" id="{A42A519C-F8CE-49A2-E4E5-670491C256A9}"/>
                  </a:ext>
                </a:extLst>
              </p:cNvPr>
              <p:cNvPicPr>
                <a:picLocks noGrp="1" noRot="1" noChangeAspect="1" noMove="1" noResize="1" noEditPoints="1" noAdjustHandles="1" noChangeArrowheads="1" noChangeShapeType="1" noCrop="1"/>
              </p:cNvPicPr>
              <p:nvPr/>
            </p:nvPicPr>
            <p:blipFill>
              <a:blip r:embed="rId15"/>
              <a:stretch>
                <a:fillRect/>
              </a:stretch>
            </p:blipFill>
            <p:spPr>
              <a:xfrm rot="333053">
                <a:off x="9111827" y="43693"/>
                <a:ext cx="3003595" cy="2091111"/>
              </a:xfrm>
              <a:prstGeom prst="rect">
                <a:avLst/>
              </a:prstGeom>
            </p:spPr>
          </p:pic>
        </mc:Fallback>
      </mc:AlternateContent>
    </p:spTree>
    <p:extLst>
      <p:ext uri="{BB962C8B-B14F-4D97-AF65-F5344CB8AC3E}">
        <p14:creationId xmlns:p14="http://schemas.microsoft.com/office/powerpoint/2010/main" val="171568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D2BA7-ECC0-130B-810E-3F9947F42D7B}"/>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35435E75-7A4C-4606-3D3B-0AB28FE4607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A5228D87-ABC1-97EF-04B3-D3447727253D}"/>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0DADDBA8-D47B-A0B2-4497-5A13ACFC3B7D}"/>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54E93205-8615-4920-F6DE-B0ED5440709B}"/>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B8AB493D-19CC-D35F-151E-390372464F6F}"/>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FC92BE81-FB14-E0AA-E868-6A0B1CB30E62}"/>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EE38471C-1489-B81D-2B20-2606B8A4E595}"/>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21F57B93-2479-2761-98EC-879FF1C5C44B}"/>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4">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5"/>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21F57B93-2479-2761-98EC-879FF1C5C44B}"/>
                  </a:ext>
                </a:extLst>
              </p:cNvPr>
              <p:cNvPicPr>
                <a:picLocks noGrp="1" noRot="1" noChangeAspect="1" noMove="1" noResize="1" noEditPoints="1" noAdjustHandles="1" noChangeArrowheads="1" noChangeShapeType="1" noCrop="1"/>
              </p:cNvPicPr>
              <p:nvPr/>
            </p:nvPicPr>
            <p:blipFill>
              <a:blip r:embed="rId5"/>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399DC903-6D71-F6BC-2C6C-4D2FFD99FCDF}"/>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6">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7"/>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399DC903-6D71-F6BC-2C6C-4D2FFD99FCDF}"/>
                  </a:ext>
                </a:extLst>
              </p:cNvPr>
              <p:cNvPicPr>
                <a:picLocks noGrp="1" noRot="1" noChangeAspect="1" noMove="1" noResize="1" noEditPoints="1" noAdjustHandles="1" noChangeArrowheads="1" noChangeShapeType="1" noCrop="1"/>
              </p:cNvPicPr>
              <p:nvPr/>
            </p:nvPicPr>
            <p:blipFill>
              <a:blip r:embed="rId7"/>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831D52E9-AF2F-1248-F7DD-CD19043AF9B5}"/>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EE463D63-C255-AB3C-8075-D9EF45A87862}"/>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43E9DBF6-7961-76D9-F8F1-C2EA4B22E4E0}"/>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4DB36484-2C21-1707-05FB-BE4FD076F34C}"/>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AD403AE7-66AA-D224-6607-EA75F0C43F91}"/>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8BF43EA7-0D91-A1D3-4457-E77399D910F8}"/>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F8F64D77-2E9D-00F4-F421-CD052EE30408}"/>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D07D653E-5027-72CC-BF24-9296A8D30C90}"/>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46AD199E-4B2C-DD94-3C75-ACE46B7CC31C}"/>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119C1ADA-0D3A-CFA2-957C-279663564F20}"/>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1CB1041F-4998-4F77-7CCA-F34C3168481C}"/>
              </a:ext>
            </a:extLst>
          </p:cNvPr>
          <p:cNvPicPr>
            <a:picLocks noChangeAspect="1"/>
          </p:cNvPicPr>
          <p:nvPr/>
        </p:nvPicPr>
        <p:blipFill>
          <a:blip r:embed="rId12">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59B775C2-72BC-E99C-7253-8D902A974C8C}"/>
              </a:ext>
            </a:extLst>
          </p:cNvPr>
          <p:cNvPicPr>
            <a:picLocks noChangeAspect="1"/>
          </p:cNvPicPr>
          <p:nvPr/>
        </p:nvPicPr>
        <p:blipFill>
          <a:blip r:embed="rId12">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129922E6-2655-61ED-19A2-C0E44BA25D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9638" y="2054085"/>
            <a:ext cx="9635758" cy="4249733"/>
          </a:xfrm>
          <a:prstGeom prst="rect">
            <a:avLst/>
          </a:prstGeom>
        </p:spPr>
      </p:pic>
      <p:sp>
        <p:nvSpPr>
          <p:cNvPr id="24" name="TextBox 23">
            <a:extLst>
              <a:ext uri="{FF2B5EF4-FFF2-40B4-BE49-F238E27FC236}">
                <a16:creationId xmlns:a16="http://schemas.microsoft.com/office/drawing/2014/main" id="{3C6EA08B-1FE3-EC6E-CAF3-9B3FC26C483B}"/>
              </a:ext>
            </a:extLst>
          </p:cNvPr>
          <p:cNvSpPr txBox="1"/>
          <p:nvPr/>
        </p:nvSpPr>
        <p:spPr>
          <a:xfrm>
            <a:off x="-9254223"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8C11D289-8EC1-BFB5-8FC5-D71E0742C8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00418" y="-7008732"/>
            <a:ext cx="3269536" cy="5745203"/>
          </a:xfrm>
          <a:prstGeom prst="rect">
            <a:avLst/>
          </a:prstGeom>
        </p:spPr>
      </p:pic>
      <p:grpSp>
        <p:nvGrpSpPr>
          <p:cNvPr id="22" name="Группа 21">
            <a:extLst>
              <a:ext uri="{FF2B5EF4-FFF2-40B4-BE49-F238E27FC236}">
                <a16:creationId xmlns:a16="http://schemas.microsoft.com/office/drawing/2014/main" id="{72E0412F-26A9-B62E-4A6D-58DE9F2BB187}"/>
              </a:ext>
            </a:extLst>
          </p:cNvPr>
          <p:cNvGrpSpPr/>
          <p:nvPr/>
        </p:nvGrpSpPr>
        <p:grpSpPr>
          <a:xfrm>
            <a:off x="13985265" y="2400469"/>
            <a:ext cx="3719065" cy="1414799"/>
            <a:chOff x="6555352" y="2400469"/>
            <a:chExt cx="3719065" cy="1414799"/>
          </a:xfrm>
        </p:grpSpPr>
        <p:sp>
          <p:nvSpPr>
            <p:cNvPr id="17" name="TextBox 16">
              <a:extLst>
                <a:ext uri="{FF2B5EF4-FFF2-40B4-BE49-F238E27FC236}">
                  <a16:creationId xmlns:a16="http://schemas.microsoft.com/office/drawing/2014/main" id="{78BF2637-94AF-2CA6-441D-8F5DEF653589}"/>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19" name="TextBox 18">
              <a:extLst>
                <a:ext uri="{FF2B5EF4-FFF2-40B4-BE49-F238E27FC236}">
                  <a16:creationId xmlns:a16="http://schemas.microsoft.com/office/drawing/2014/main" id="{3BC56D7B-F9DF-36EA-9561-2E8D72337624}"/>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pic>
        <p:nvPicPr>
          <p:cNvPr id="25" name="Рисунок 24"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3355B6D8-8777-D06B-2148-5E4E6DE0B9C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0744" y="-6673739"/>
            <a:ext cx="9890511" cy="3741822"/>
          </a:xfrm>
          <a:prstGeom prst="roundRect">
            <a:avLst>
              <a:gd name="adj" fmla="val 6150"/>
            </a:avLst>
          </a:prstGeom>
        </p:spPr>
      </p:pic>
      <p:sp>
        <p:nvSpPr>
          <p:cNvPr id="26" name="TextBox 25">
            <a:extLst>
              <a:ext uri="{FF2B5EF4-FFF2-40B4-BE49-F238E27FC236}">
                <a16:creationId xmlns:a16="http://schemas.microsoft.com/office/drawing/2014/main" id="{8B04E5B9-6792-AC78-5632-43E0EF2A1294}"/>
              </a:ext>
            </a:extLst>
          </p:cNvPr>
          <p:cNvSpPr txBox="1"/>
          <p:nvPr/>
        </p:nvSpPr>
        <p:spPr>
          <a:xfrm>
            <a:off x="2211561" y="-8071331"/>
            <a:ext cx="7397831" cy="830997"/>
          </a:xfrm>
          <a:prstGeom prst="rect">
            <a:avLst/>
          </a:prstGeom>
          <a:noFill/>
        </p:spPr>
        <p:txBody>
          <a:bodyPr wrap="square" rtlCol="0">
            <a:spAutoFit/>
          </a:bodyPr>
          <a:lstStyle/>
          <a:p>
            <a:pPr algn="ctr"/>
            <a:r>
              <a:rPr lang="en-US" sz="4800" dirty="0">
                <a:solidFill>
                  <a:schemeClr val="tx2">
                    <a:lumMod val="75000"/>
                    <a:lumOff val="25000"/>
                  </a:schemeClr>
                </a:solidFill>
                <a:latin typeface="Gilroy ExtraBold" panose="00000900000000000000" pitchFamily="50" charset="-52"/>
              </a:rPr>
              <a:t>Jira Planning</a:t>
            </a:r>
            <a:endParaRPr lang="ru-RU" sz="4800" dirty="0">
              <a:solidFill>
                <a:schemeClr val="tx2">
                  <a:lumMod val="75000"/>
                  <a:lumOff val="25000"/>
                </a:schemeClr>
              </a:solidFill>
              <a:latin typeface="Gilroy ExtraBold" panose="00000900000000000000" pitchFamily="50" charset="-52"/>
            </a:endParaRPr>
          </a:p>
        </p:txBody>
      </p:sp>
      <p:sp>
        <p:nvSpPr>
          <p:cNvPr id="14" name="Прямоугольник: скругленные углы 13">
            <a:extLst>
              <a:ext uri="{FF2B5EF4-FFF2-40B4-BE49-F238E27FC236}">
                <a16:creationId xmlns:a16="http://schemas.microsoft.com/office/drawing/2014/main" id="{AF5A7277-4771-6768-2C79-1A4B7FBB7370}"/>
              </a:ext>
            </a:extLst>
          </p:cNvPr>
          <p:cNvSpPr/>
          <p:nvPr/>
        </p:nvSpPr>
        <p:spPr>
          <a:xfrm flipV="1">
            <a:off x="668802" y="434341"/>
            <a:ext cx="10854397" cy="5989319"/>
          </a:xfrm>
          <a:prstGeom prst="roundRect">
            <a:avLst>
              <a:gd name="adj" fmla="val 8055"/>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a:extLst>
              <a:ext uri="{FF2B5EF4-FFF2-40B4-BE49-F238E27FC236}">
                <a16:creationId xmlns:a16="http://schemas.microsoft.com/office/drawing/2014/main" id="{E8FC1A2B-EAE3-F904-DB40-C533F38310D8}"/>
              </a:ext>
            </a:extLst>
          </p:cNvPr>
          <p:cNvSpPr txBox="1"/>
          <p:nvPr/>
        </p:nvSpPr>
        <p:spPr>
          <a:xfrm>
            <a:off x="3338928" y="1325953"/>
            <a:ext cx="5227320"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Conclusion</a:t>
            </a:r>
            <a:endParaRPr lang="ru-RU" sz="4400" dirty="0">
              <a:solidFill>
                <a:schemeClr val="bg1"/>
              </a:solidFill>
              <a:latin typeface="Gilroy ExtraBold" panose="00000900000000000000" pitchFamily="50" charset="-52"/>
            </a:endParaRPr>
          </a:p>
        </p:txBody>
      </p:sp>
      <p:sp>
        <p:nvSpPr>
          <p:cNvPr id="28" name="TextBox 27">
            <a:extLst>
              <a:ext uri="{FF2B5EF4-FFF2-40B4-BE49-F238E27FC236}">
                <a16:creationId xmlns:a16="http://schemas.microsoft.com/office/drawing/2014/main" id="{A15CF3CA-7B3C-738F-2D07-8DC5D1515D0F}"/>
              </a:ext>
            </a:extLst>
          </p:cNvPr>
          <p:cNvSpPr txBox="1"/>
          <p:nvPr/>
        </p:nvSpPr>
        <p:spPr>
          <a:xfrm>
            <a:off x="1839268" y="2576759"/>
            <a:ext cx="8763905" cy="2308324"/>
          </a:xfrm>
          <a:prstGeom prst="rect">
            <a:avLst/>
          </a:prstGeom>
          <a:noFill/>
        </p:spPr>
        <p:txBody>
          <a:bodyPr wrap="square" rtlCol="0">
            <a:spAutoFit/>
          </a:bodyPr>
          <a:lstStyle/>
          <a:p>
            <a:r>
              <a:rPr lang="en-US" sz="2400" dirty="0">
                <a:solidFill>
                  <a:schemeClr val="bg1"/>
                </a:solidFill>
                <a:latin typeface="Gilroy" panose="00000500000000000000" pitchFamily="2" charset="-52"/>
              </a:rPr>
              <a:t>The project successfully integrated real-time data retrieval, machine learning models, and a user-friendly interface. It highlights the potential of machine learning in weather forecasting. Future iterations could focus on improving model performance, incorporating additional features, and scaling the application for broader usage.</a:t>
            </a:r>
            <a:endParaRPr lang="ru-RU" sz="2400" dirty="0">
              <a:solidFill>
                <a:schemeClr val="bg1"/>
              </a:solidFill>
              <a:latin typeface="Gilroy" panose="00000500000000000000" pitchFamily="2" charset="-52"/>
            </a:endParaRPr>
          </a:p>
        </p:txBody>
      </p:sp>
      <p:pic>
        <p:nvPicPr>
          <p:cNvPr id="31" name="Рисунок 30" descr="Изображение выглядит как графическая вставка, мультфильм&#10;&#10;Автоматически созданное описание">
            <a:extLst>
              <a:ext uri="{FF2B5EF4-FFF2-40B4-BE49-F238E27FC236}">
                <a16:creationId xmlns:a16="http://schemas.microsoft.com/office/drawing/2014/main" id="{60975526-EE1A-8E24-9500-8B2FE27FE0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9769207">
            <a:off x="-4645733" y="-6819063"/>
            <a:ext cx="4720389" cy="4720389"/>
          </a:xfrm>
          <a:prstGeom prst="rect">
            <a:avLst/>
          </a:prstGeom>
        </p:spPr>
      </p:pic>
      <p:sp>
        <p:nvSpPr>
          <p:cNvPr id="29" name="TextBox 28">
            <a:extLst>
              <a:ext uri="{FF2B5EF4-FFF2-40B4-BE49-F238E27FC236}">
                <a16:creationId xmlns:a16="http://schemas.microsoft.com/office/drawing/2014/main" id="{48EBC6AD-4233-6544-0BB0-A70D8B014184}"/>
              </a:ext>
            </a:extLst>
          </p:cNvPr>
          <p:cNvSpPr txBox="1"/>
          <p:nvPr/>
        </p:nvSpPr>
        <p:spPr>
          <a:xfrm>
            <a:off x="-9029582" y="928087"/>
            <a:ext cx="4419600" cy="523220"/>
          </a:xfrm>
          <a:prstGeom prst="rect">
            <a:avLst/>
          </a:prstGeom>
          <a:noFill/>
        </p:spPr>
        <p:txBody>
          <a:bodyPr wrap="square" rtlCol="0">
            <a:spAutoFit/>
          </a:bodyPr>
          <a:lstStyle/>
          <a:p>
            <a:pPr algn="ctr"/>
            <a:r>
              <a:rPr lang="en-US" sz="2800" dirty="0">
                <a:solidFill>
                  <a:schemeClr val="bg1"/>
                </a:solidFill>
                <a:latin typeface="Gilroy ExtraBold" panose="00000900000000000000" pitchFamily="50" charset="-52"/>
              </a:rPr>
              <a:t>Client Application</a:t>
            </a:r>
            <a:endParaRPr lang="ru-RU" sz="2800" dirty="0">
              <a:solidFill>
                <a:schemeClr val="bg1"/>
              </a:solidFill>
              <a:latin typeface="Gilroy ExtraBold" panose="00000900000000000000" pitchFamily="50" charset="-52"/>
            </a:endParaRPr>
          </a:p>
        </p:txBody>
      </p:sp>
      <p:sp>
        <p:nvSpPr>
          <p:cNvPr id="30" name="TextBox 29">
            <a:extLst>
              <a:ext uri="{FF2B5EF4-FFF2-40B4-BE49-F238E27FC236}">
                <a16:creationId xmlns:a16="http://schemas.microsoft.com/office/drawing/2014/main" id="{D62D3039-D608-9C3A-BDE3-DBE017102FC4}"/>
              </a:ext>
            </a:extLst>
          </p:cNvPr>
          <p:cNvSpPr txBox="1"/>
          <p:nvPr/>
        </p:nvSpPr>
        <p:spPr>
          <a:xfrm>
            <a:off x="-11114569" y="1883507"/>
            <a:ext cx="8989670" cy="3970318"/>
          </a:xfrm>
          <a:prstGeom prst="rect">
            <a:avLst/>
          </a:prstGeom>
          <a:noFill/>
        </p:spPr>
        <p:txBody>
          <a:bodyPr wrap="square" rtlCol="0">
            <a:spAutoFit/>
          </a:bodyPr>
          <a:lstStyle/>
          <a:p>
            <a:r>
              <a:rPr lang="en-US" dirty="0">
                <a:solidFill>
                  <a:schemeClr val="bg1"/>
                </a:solidFill>
                <a:latin typeface="Gilroy" panose="00000500000000000000" pitchFamily="2" charset="-52"/>
              </a:rPr>
              <a:t>The client application is a Java-based desktop program developed using Swing for a user-friendly graphical interface. It enables users to input location details and retrieve real-time weather data alongside predictions.</a:t>
            </a:r>
          </a:p>
          <a:p>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Key Features:</a:t>
            </a: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Input fields for city and country code.</a:t>
            </a:r>
          </a:p>
          <a:p>
            <a:pPr>
              <a:buFont typeface="Arial" panose="020B0604020202020204" pitchFamily="34" charset="0"/>
              <a:buChar char="•"/>
            </a:pPr>
            <a:r>
              <a:rPr lang="en-US" dirty="0">
                <a:solidFill>
                  <a:schemeClr val="bg1"/>
                </a:solidFill>
                <a:latin typeface="Gilroy" panose="00000500000000000000" pitchFamily="2" charset="-52"/>
              </a:rPr>
              <a:t>Dynamic display of temperature, humidity, wind speed, and weather conditions.</a:t>
            </a:r>
          </a:p>
          <a:p>
            <a:pPr>
              <a:buFont typeface="Arial" panose="020B0604020202020204" pitchFamily="34" charset="0"/>
              <a:buChar char="•"/>
            </a:pPr>
            <a:r>
              <a:rPr lang="en-US" dirty="0">
                <a:solidFill>
                  <a:schemeClr val="bg1"/>
                </a:solidFill>
                <a:latin typeface="Gilroy" panose="00000500000000000000" pitchFamily="2" charset="-52"/>
              </a:rPr>
              <a:t>Integration of machine learning predictions for short-term forecasts.</a:t>
            </a:r>
          </a:p>
          <a:p>
            <a:pPr>
              <a:buFont typeface="Arial" panose="020B0604020202020204" pitchFamily="34" charset="0"/>
              <a:buChar char="•"/>
            </a:pPr>
            <a:r>
              <a:rPr lang="en-US" dirty="0">
                <a:solidFill>
                  <a:schemeClr val="bg1"/>
                </a:solidFill>
                <a:latin typeface="Gilroy" panose="00000500000000000000" pitchFamily="2" charset="-52"/>
              </a:rPr>
              <a:t>Error handling for invalid inputs and connectivity issues.</a:t>
            </a:r>
          </a:p>
          <a:p>
            <a:pPr>
              <a:buFont typeface="Arial" panose="020B0604020202020204" pitchFamily="34" charset="0"/>
              <a:buChar char="•"/>
            </a:pPr>
            <a:endParaRPr lang="en-US" dirty="0">
              <a:solidFill>
                <a:schemeClr val="bg1"/>
              </a:solidFill>
              <a:latin typeface="Gilroy" panose="00000500000000000000" pitchFamily="2" charset="-52"/>
            </a:endParaRPr>
          </a:p>
          <a:p>
            <a:pPr>
              <a:buFont typeface="Arial" panose="020B0604020202020204" pitchFamily="34" charset="0"/>
              <a:buChar char="•"/>
            </a:pPr>
            <a:r>
              <a:rPr lang="en-US" dirty="0">
                <a:solidFill>
                  <a:schemeClr val="bg1"/>
                </a:solidFill>
                <a:latin typeface="Gilroy" panose="00000500000000000000" pitchFamily="2" charset="-52"/>
              </a:rPr>
              <a:t>The intuitive design ensures easy navigation, making weather forecasting accessible to all users. Future upgrades may include interactive charts and multi-language support.</a:t>
            </a:r>
          </a:p>
          <a:p>
            <a:endParaRPr lang="ru-RU" dirty="0">
              <a:solidFill>
                <a:schemeClr val="bg1"/>
              </a:solidFill>
              <a:latin typeface="Gilroy" panose="00000500000000000000" pitchFamily="2" charset="-52"/>
            </a:endParaRPr>
          </a:p>
        </p:txBody>
      </p:sp>
      <mc:AlternateContent xmlns:mc="http://schemas.openxmlformats.org/markup-compatibility/2006">
        <mc:Choice xmlns:am3d="http://schemas.microsoft.com/office/drawing/2017/model3d" Requires="am3d">
          <p:graphicFrame>
            <p:nvGraphicFramePr>
              <p:cNvPr id="32" name="Трехмерная модель 31">
                <a:extLst>
                  <a:ext uri="{FF2B5EF4-FFF2-40B4-BE49-F238E27FC236}">
                    <a16:creationId xmlns:a16="http://schemas.microsoft.com/office/drawing/2014/main" id="{ADABA4A3-56DF-6DDA-388B-5D54217E0158}"/>
                  </a:ext>
                </a:extLst>
              </p:cNvPr>
              <p:cNvGraphicFramePr>
                <a:graphicFrameLocks noChangeAspect="1"/>
              </p:cNvGraphicFramePr>
              <p:nvPr/>
            </p:nvGraphicFramePr>
            <p:xfrm rot="333053">
              <a:off x="9111827" y="43693"/>
              <a:ext cx="3003595" cy="2091111"/>
            </p:xfrm>
            <a:graphic>
              <a:graphicData uri="http://schemas.microsoft.com/office/drawing/2017/model3d">
                <am3d:model3d r:embed="rId6">
                  <am3d:spPr>
                    <a:xfrm rot="333053">
                      <a:off x="0" y="0"/>
                      <a:ext cx="3003595" cy="2091111"/>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0052597" ay="754468" az="-10634796"/>
                    <am3d:postTrans dx="0" dy="0" dz="0"/>
                  </am3d:trans>
                  <am3d:raster rName="Office3DRenderer" rVer="16.0.8326">
                    <am3d:blip r:embed="rId17"/>
                  </am3d:raster>
                  <am3d:objViewport viewportSz="39731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Трехмерная модель 31">
                <a:extLst>
                  <a:ext uri="{FF2B5EF4-FFF2-40B4-BE49-F238E27FC236}">
                    <a16:creationId xmlns:a16="http://schemas.microsoft.com/office/drawing/2014/main" id="{ADABA4A3-56DF-6DDA-388B-5D54217E0158}"/>
                  </a:ext>
                </a:extLst>
              </p:cNvPr>
              <p:cNvPicPr>
                <a:picLocks noGrp="1" noRot="1" noChangeAspect="1" noMove="1" noResize="1" noEditPoints="1" noAdjustHandles="1" noChangeArrowheads="1" noChangeShapeType="1" noCrop="1"/>
              </p:cNvPicPr>
              <p:nvPr/>
            </p:nvPicPr>
            <p:blipFill>
              <a:blip r:embed="rId17"/>
              <a:stretch>
                <a:fillRect/>
              </a:stretch>
            </p:blipFill>
            <p:spPr>
              <a:xfrm rot="333053">
                <a:off x="9111827" y="43693"/>
                <a:ext cx="3003595" cy="2091111"/>
              </a:xfrm>
              <a:prstGeom prst="rect">
                <a:avLst/>
              </a:prstGeom>
            </p:spPr>
          </p:pic>
        </mc:Fallback>
      </mc:AlternateContent>
      <p:pic>
        <p:nvPicPr>
          <p:cNvPr id="33" name="1212">
            <a:hlinkClick r:id="" action="ppaction://media"/>
            <a:extLst>
              <a:ext uri="{FF2B5EF4-FFF2-40B4-BE49-F238E27FC236}">
                <a16:creationId xmlns:a16="http://schemas.microsoft.com/office/drawing/2014/main" id="{34A4AD4E-A507-0EE4-4863-601C37B303A2}"/>
              </a:ext>
            </a:extLst>
          </p:cNvPr>
          <p:cNvPicPr>
            <a:picLocks noChangeAspect="1"/>
          </p:cNvPicPr>
          <p:nvPr>
            <a:videoFile r:link="rId2"/>
            <p:extLst>
              <p:ext uri="{DAA4B4D4-6D71-4841-9C94-3DE7FCFB9230}">
                <p14:media xmlns:p14="http://schemas.microsoft.com/office/powerpoint/2010/main" r:embed="rId1"/>
              </p:ext>
            </p:extLst>
          </p:nvPr>
        </p:nvPicPr>
        <p:blipFill>
          <a:blip r:embed="rId18"/>
          <a:stretch>
            <a:fillRect/>
          </a:stretch>
        </p:blipFill>
        <p:spPr>
          <a:xfrm>
            <a:off x="-1" y="3218"/>
            <a:ext cx="12192000" cy="6858000"/>
          </a:xfrm>
          <a:prstGeom prst="rect">
            <a:avLst/>
          </a:prstGeom>
        </p:spPr>
      </p:pic>
    </p:spTree>
    <p:extLst>
      <p:ext uri="{BB962C8B-B14F-4D97-AF65-F5344CB8AC3E}">
        <p14:creationId xmlns:p14="http://schemas.microsoft.com/office/powerpoint/2010/main" val="367841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4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5C93-1765-EC3D-AAE3-2B1E9A4B42B2}"/>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A769D6A5-100B-4007-59E5-36CE258EBB7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4E6EDC64-8928-0320-8506-581B951D8FAE}"/>
              </a:ext>
            </a:extLst>
          </p:cNvPr>
          <p:cNvSpPr/>
          <p:nvPr/>
        </p:nvSpPr>
        <p:spPr>
          <a:xfrm>
            <a:off x="8944515"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DF435E70-146E-7342-56FB-04BE16BC8B21}"/>
              </a:ext>
            </a:extLst>
          </p:cNvPr>
          <p:cNvSpPr/>
          <p:nvPr/>
        </p:nvSpPr>
        <p:spPr>
          <a:xfrm>
            <a:off x="8944515" y="25357"/>
            <a:ext cx="5298912" cy="6857999"/>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C0A21175-CD80-958C-916C-09FCBBF8BBF8}"/>
              </a:ext>
            </a:extLst>
          </p:cNvPr>
          <p:cNvSpPr/>
          <p:nvPr/>
        </p:nvSpPr>
        <p:spPr>
          <a:xfrm>
            <a:off x="8944515" y="25358"/>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94B618B4-7D7E-35BA-D37C-0EBDCD81B615}"/>
              </a:ext>
            </a:extLst>
          </p:cNvPr>
          <p:cNvSpPr/>
          <p:nvPr/>
        </p:nvSpPr>
        <p:spPr>
          <a:xfrm>
            <a:off x="-814874" y="5463416"/>
            <a:ext cx="2341158" cy="234115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83231096-3EF7-4E48-A12A-C2EFB9B9C397}"/>
              </a:ext>
            </a:extLst>
          </p:cNvPr>
          <p:cNvSpPr/>
          <p:nvPr/>
        </p:nvSpPr>
        <p:spPr>
          <a:xfrm>
            <a:off x="-1318443" y="4957250"/>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E6E992CC-BC6F-FF6D-864B-DF0B0601A8D2}"/>
              </a:ext>
            </a:extLst>
          </p:cNvPr>
          <p:cNvSpPr txBox="1"/>
          <p:nvPr/>
        </p:nvSpPr>
        <p:spPr>
          <a:xfrm>
            <a:off x="306727" y="6323621"/>
            <a:ext cx="7940233" cy="307777"/>
          </a:xfrm>
          <a:prstGeom prst="rect">
            <a:avLst/>
          </a:prstGeom>
          <a:noFill/>
        </p:spPr>
        <p:txBody>
          <a:bodyPr wrap="square" rtlCol="0">
            <a:spAutoFit/>
          </a:bodyPr>
          <a:lstStyle/>
          <a:p>
            <a:r>
              <a:rPr lang="en-US" sz="1400" dirty="0">
                <a:solidFill>
                  <a:schemeClr val="bg1"/>
                </a:solidFill>
                <a:latin typeface="Gilroy" panose="00000500000000000000" pitchFamily="2" charset="-52"/>
              </a:rPr>
              <a:t>Short-term Temperature and Humidity Forecasting with Machine Learning</a:t>
            </a:r>
            <a:endParaRPr lang="ru-RU" sz="1400" dirty="0">
              <a:solidFill>
                <a:schemeClr val="bg1"/>
              </a:solidFill>
              <a:latin typeface="Gilroy" panose="00000500000000000000" pitchFamily="2" charset="-52"/>
            </a:endParaRPr>
          </a:p>
        </p:txBody>
      </p:sp>
      <p:grpSp>
        <p:nvGrpSpPr>
          <p:cNvPr id="17" name="Группа 16">
            <a:extLst>
              <a:ext uri="{FF2B5EF4-FFF2-40B4-BE49-F238E27FC236}">
                <a16:creationId xmlns:a16="http://schemas.microsoft.com/office/drawing/2014/main" id="{BEEB2F80-AEB4-E3FD-BF51-208F769B0F6A}"/>
              </a:ext>
            </a:extLst>
          </p:cNvPr>
          <p:cNvGrpSpPr/>
          <p:nvPr/>
        </p:nvGrpSpPr>
        <p:grpSpPr>
          <a:xfrm>
            <a:off x="752355" y="2169057"/>
            <a:ext cx="6668776" cy="1285301"/>
            <a:chOff x="752355" y="2169057"/>
            <a:chExt cx="6668776" cy="1285301"/>
          </a:xfrm>
        </p:grpSpPr>
        <p:sp>
          <p:nvSpPr>
            <p:cNvPr id="6" name="TextBox 5">
              <a:extLst>
                <a:ext uri="{FF2B5EF4-FFF2-40B4-BE49-F238E27FC236}">
                  <a16:creationId xmlns:a16="http://schemas.microsoft.com/office/drawing/2014/main" id="{B87971E0-0347-E4F9-6248-0E3A480A189A}"/>
                </a:ext>
              </a:extLst>
            </p:cNvPr>
            <p:cNvSpPr txBox="1"/>
            <p:nvPr/>
          </p:nvSpPr>
          <p:spPr>
            <a:xfrm>
              <a:off x="752355" y="2169057"/>
              <a:ext cx="6668776"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Weather Forecast with</a:t>
              </a:r>
              <a:endParaRPr lang="ru-RU" sz="4400" dirty="0">
                <a:solidFill>
                  <a:schemeClr val="bg1"/>
                </a:solidFill>
                <a:latin typeface="Gilroy ExtraBold" panose="00000900000000000000" pitchFamily="50" charset="-52"/>
              </a:endParaRPr>
            </a:p>
          </p:txBody>
        </p:sp>
        <p:sp>
          <p:nvSpPr>
            <p:cNvPr id="7" name="TextBox 6">
              <a:extLst>
                <a:ext uri="{FF2B5EF4-FFF2-40B4-BE49-F238E27FC236}">
                  <a16:creationId xmlns:a16="http://schemas.microsoft.com/office/drawing/2014/main" id="{8D2C7E3F-65E2-2E9A-DC8D-5151CCD5451F}"/>
                </a:ext>
              </a:extLst>
            </p:cNvPr>
            <p:cNvSpPr txBox="1"/>
            <p:nvPr/>
          </p:nvSpPr>
          <p:spPr>
            <a:xfrm>
              <a:off x="1526283" y="2438695"/>
              <a:ext cx="5120919" cy="1015663"/>
            </a:xfrm>
            <a:prstGeom prst="rect">
              <a:avLst/>
            </a:prstGeom>
            <a:noFill/>
          </p:spPr>
          <p:txBody>
            <a:bodyPr wrap="square" rtlCol="0">
              <a:spAutoFit/>
            </a:bodyPr>
            <a:lstStyle/>
            <a:p>
              <a:pPr algn="ctr"/>
              <a:r>
                <a:rPr lang="en-US" sz="6000" dirty="0">
                  <a:solidFill>
                    <a:srgbClr val="FAD94C"/>
                  </a:solidFill>
                  <a:latin typeface="Brush Script MT" panose="020F0502020204030204" pitchFamily="66" charset="0"/>
                </a:rPr>
                <a:t>Machine Learning</a:t>
              </a:r>
              <a:endParaRPr lang="ru-RU" sz="6000" dirty="0">
                <a:solidFill>
                  <a:srgbClr val="FAD94C"/>
                </a:solidFill>
                <a:latin typeface="Allegretto Script One" panose="03000605070000090002" pitchFamily="66" charset="-52"/>
              </a:endParaRPr>
            </a:p>
          </p:txBody>
        </p:sp>
      </p:gr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9B6677EA-920B-0076-11CA-0A42BB048016}"/>
                  </a:ext>
                </a:extLst>
              </p:cNvPr>
              <p:cNvGraphicFramePr>
                <a:graphicFrameLocks noChangeAspect="1"/>
              </p:cNvGraphicFramePr>
              <p:nvPr/>
            </p:nvGraphicFramePr>
            <p:xfrm>
              <a:off x="6055361" y="3753847"/>
              <a:ext cx="3421338" cy="2757831"/>
            </p:xfrm>
            <a:graphic>
              <a:graphicData uri="http://schemas.microsoft.com/office/drawing/2017/model3d">
                <am3d:model3d r:embed="rId2">
                  <am3d:spPr>
                    <a:xfrm>
                      <a:off x="0" y="0"/>
                      <a:ext cx="3421338" cy="2757831"/>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418557" ay="-319501" az="139581"/>
                    <am3d:postTrans dx="0" dy="0" dz="0"/>
                  </am3d:trans>
                  <am3d:raster rName="Office3DRenderer" rVer="16.0.8326">
                    <am3d:blip r:embed="rId3"/>
                  </am3d:raster>
                  <am3d:objViewport viewportSz="53096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9B6677EA-920B-0076-11CA-0A42BB048016}"/>
                  </a:ext>
                </a:extLst>
              </p:cNvPr>
              <p:cNvPicPr>
                <a:picLocks noGrp="1" noRot="1" noChangeAspect="1" noMove="1" noResize="1" noEditPoints="1" noAdjustHandles="1" noChangeArrowheads="1" noChangeShapeType="1" noCrop="1"/>
              </p:cNvPicPr>
              <p:nvPr/>
            </p:nvPicPr>
            <p:blipFill>
              <a:blip r:embed="rId3"/>
              <a:stretch>
                <a:fillRect/>
              </a:stretch>
            </p:blipFill>
            <p:spPr>
              <a:xfrm>
                <a:off x="6055361" y="3753847"/>
                <a:ext cx="3421338" cy="2757831"/>
              </a:xfrm>
              <a:prstGeom prst="rect">
                <a:avLst/>
              </a:prstGeom>
            </p:spPr>
          </p:pic>
        </mc:Fallback>
      </mc:AlternateContent>
      <p:pic>
        <p:nvPicPr>
          <p:cNvPr id="15" name="Рисунок 14" descr="Изображение выглядит как мультфильм, Анимация, искусство&#10;&#10;Автоматически созданное описание">
            <a:extLst>
              <a:ext uri="{FF2B5EF4-FFF2-40B4-BE49-F238E27FC236}">
                <a16:creationId xmlns:a16="http://schemas.microsoft.com/office/drawing/2014/main" id="{2F3D3D8F-CDBE-82D7-AB38-9AAF245A8821}"/>
              </a:ext>
            </a:extLst>
          </p:cNvPr>
          <p:cNvPicPr>
            <a:picLocks noChangeAspect="1"/>
          </p:cNvPicPr>
          <p:nvPr/>
        </p:nvPicPr>
        <p:blipFill>
          <a:blip r:embed="rId4">
            <a:extLst>
              <a:ext uri="{28A0092B-C50C-407E-A947-70E740481C1C}">
                <a14:useLocalDpi xmlns:a14="http://schemas.microsoft.com/office/drawing/2010/main" val="0"/>
              </a:ext>
            </a:extLst>
          </a:blip>
          <a:srcRect l="21588" t="10699" r="12392"/>
          <a:stretch/>
        </p:blipFill>
        <p:spPr>
          <a:xfrm>
            <a:off x="6435524" y="958244"/>
            <a:ext cx="5955491" cy="8420218"/>
          </a:xfrm>
          <a:prstGeom prst="rect">
            <a:avLst/>
          </a:prstGeom>
        </p:spPr>
      </p:pic>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3C41860B-38D7-23FB-873C-C8AC9258A0CD}"/>
                  </a:ext>
                </a:extLst>
              </p:cNvPr>
              <p:cNvGraphicFramePr>
                <a:graphicFrameLocks noChangeAspect="1"/>
              </p:cNvGraphicFramePr>
              <p:nvPr/>
            </p:nvGraphicFramePr>
            <p:xfrm rot="20847986">
              <a:off x="-1193658" y="-1119525"/>
              <a:ext cx="4123519" cy="2923602"/>
            </p:xfrm>
            <a:graphic>
              <a:graphicData uri="http://schemas.microsoft.com/office/drawing/2017/model3d">
                <am3d:model3d r:embed="rId5">
                  <am3d:spPr>
                    <a:xfrm rot="20847986">
                      <a:off x="0" y="0"/>
                      <a:ext cx="4123519" cy="292360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724363" ay="-895975" az="482591"/>
                    <am3d:postTrans dx="0" dy="0" dz="0"/>
                  </am3d:trans>
                  <am3d:raster rName="Office3DRenderer" rVer="16.0.8326">
                    <am3d:blip r:embed="rId6"/>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3C41860B-38D7-23FB-873C-C8AC9258A0CD}"/>
                  </a:ext>
                </a:extLst>
              </p:cNvPr>
              <p:cNvPicPr>
                <a:picLocks noGrp="1" noRot="1" noChangeAspect="1" noMove="1" noResize="1" noEditPoints="1" noAdjustHandles="1" noChangeArrowheads="1" noChangeShapeType="1" noCrop="1"/>
              </p:cNvPicPr>
              <p:nvPr/>
            </p:nvPicPr>
            <p:blipFill>
              <a:blip r:embed="rId6"/>
              <a:stretch>
                <a:fillRect/>
              </a:stretch>
            </p:blipFill>
            <p:spPr>
              <a:xfrm rot="20847986">
                <a:off x="-1193658" y="-1119525"/>
                <a:ext cx="4123519" cy="2923602"/>
              </a:xfrm>
              <a:prstGeom prst="rect">
                <a:avLst/>
              </a:prstGeom>
            </p:spPr>
          </p:pic>
        </mc:Fallback>
      </mc:AlternateContent>
      <p:grpSp>
        <p:nvGrpSpPr>
          <p:cNvPr id="21" name="Группа 20">
            <a:extLst>
              <a:ext uri="{FF2B5EF4-FFF2-40B4-BE49-F238E27FC236}">
                <a16:creationId xmlns:a16="http://schemas.microsoft.com/office/drawing/2014/main" id="{E2BE6CE6-190C-081A-E7DC-15C1D0A9F949}"/>
              </a:ext>
            </a:extLst>
          </p:cNvPr>
          <p:cNvGrpSpPr/>
          <p:nvPr/>
        </p:nvGrpSpPr>
        <p:grpSpPr>
          <a:xfrm>
            <a:off x="2192412" y="3517949"/>
            <a:ext cx="3505007" cy="461665"/>
            <a:chOff x="2192412" y="3517949"/>
            <a:chExt cx="3505007" cy="461665"/>
          </a:xfrm>
        </p:grpSpPr>
        <p:sp>
          <p:nvSpPr>
            <p:cNvPr id="12" name="TextBox 11">
              <a:extLst>
                <a:ext uri="{FF2B5EF4-FFF2-40B4-BE49-F238E27FC236}">
                  <a16:creationId xmlns:a16="http://schemas.microsoft.com/office/drawing/2014/main" id="{1801AF19-55EB-8624-BFC4-96FA684ACEA1}"/>
                </a:ext>
              </a:extLst>
            </p:cNvPr>
            <p:cNvSpPr txBox="1"/>
            <p:nvPr/>
          </p:nvSpPr>
          <p:spPr>
            <a:xfrm>
              <a:off x="2268900" y="3517949"/>
              <a:ext cx="3379024" cy="461665"/>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Made by </a:t>
              </a:r>
              <a:r>
                <a:rPr lang="en-US" sz="2400" dirty="0" err="1">
                  <a:solidFill>
                    <a:schemeClr val="bg1"/>
                  </a:solidFill>
                  <a:latin typeface="Gilroy" panose="00000500000000000000" pitchFamily="2" charset="-52"/>
                </a:rPr>
                <a:t>K.Yerassyl</a:t>
              </a:r>
              <a:endParaRPr lang="ru-RU" sz="2400" dirty="0">
                <a:solidFill>
                  <a:schemeClr val="bg1"/>
                </a:solidFill>
                <a:latin typeface="Gilroy" panose="00000500000000000000" pitchFamily="2" charset="-52"/>
              </a:endParaRPr>
            </a:p>
          </p:txBody>
        </p:sp>
        <p:cxnSp>
          <p:nvCxnSpPr>
            <p:cNvPr id="19" name="Прямая соединительная линия 18">
              <a:extLst>
                <a:ext uri="{FF2B5EF4-FFF2-40B4-BE49-F238E27FC236}">
                  <a16:creationId xmlns:a16="http://schemas.microsoft.com/office/drawing/2014/main" id="{C5EB9247-76D1-19BB-A93E-88DECD916028}"/>
                </a:ext>
              </a:extLst>
            </p:cNvPr>
            <p:cNvCxnSpPr>
              <a:cxnSpLocks/>
            </p:cNvCxnSpPr>
            <p:nvPr/>
          </p:nvCxnSpPr>
          <p:spPr>
            <a:xfrm>
              <a:off x="2192412" y="375386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C88A2CFF-8FCA-629D-5F0B-F312442B382C}"/>
                </a:ext>
              </a:extLst>
            </p:cNvPr>
            <p:cNvCxnSpPr>
              <a:cxnSpLocks/>
            </p:cNvCxnSpPr>
            <p:nvPr/>
          </p:nvCxnSpPr>
          <p:spPr>
            <a:xfrm>
              <a:off x="5458371" y="375894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BF5A8874-5261-BC08-CA20-2FBECCA9300F}"/>
              </a:ext>
            </a:extLst>
          </p:cNvPr>
          <p:cNvSpPr txBox="1"/>
          <p:nvPr/>
        </p:nvSpPr>
        <p:spPr>
          <a:xfrm>
            <a:off x="-8927674" y="1882099"/>
            <a:ext cx="3564349" cy="584775"/>
          </a:xfrm>
          <a:prstGeom prst="rect">
            <a:avLst/>
          </a:prstGeom>
          <a:noFill/>
        </p:spPr>
        <p:txBody>
          <a:bodyPr wrap="square" rtlCol="0">
            <a:spAutoFit/>
          </a:bodyPr>
          <a:lstStyle/>
          <a:p>
            <a:r>
              <a:rPr lang="en-US" sz="3200" dirty="0">
                <a:solidFill>
                  <a:schemeClr val="bg1"/>
                </a:solidFill>
                <a:latin typeface="Gilroy ExtraBold" panose="00000900000000000000" pitchFamily="50" charset="-52"/>
              </a:rPr>
              <a:t>Introduction</a:t>
            </a:r>
            <a:endParaRPr lang="ru-RU" sz="3200" dirty="0">
              <a:solidFill>
                <a:schemeClr val="bg1"/>
              </a:solidFill>
              <a:latin typeface="Gilroy ExtraBold" panose="00000900000000000000" pitchFamily="50" charset="-52"/>
            </a:endParaRPr>
          </a:p>
        </p:txBody>
      </p:sp>
      <p:sp>
        <p:nvSpPr>
          <p:cNvPr id="14" name="TextBox 13">
            <a:extLst>
              <a:ext uri="{FF2B5EF4-FFF2-40B4-BE49-F238E27FC236}">
                <a16:creationId xmlns:a16="http://schemas.microsoft.com/office/drawing/2014/main" id="{20455EAD-B5EC-1AA3-F236-1356B210A194}"/>
              </a:ext>
            </a:extLst>
          </p:cNvPr>
          <p:cNvSpPr txBox="1"/>
          <p:nvPr/>
        </p:nvSpPr>
        <p:spPr>
          <a:xfrm>
            <a:off x="-8908376" y="2727960"/>
            <a:ext cx="8252482" cy="1754326"/>
          </a:xfrm>
          <a:prstGeom prst="rect">
            <a:avLst/>
          </a:prstGeom>
          <a:noFill/>
        </p:spPr>
        <p:txBody>
          <a:bodyPr wrap="square" rtlCol="0">
            <a:spAutoFit/>
          </a:bodyPr>
          <a:lstStyle/>
          <a:p>
            <a:r>
              <a:rPr lang="en-US" dirty="0">
                <a:solidFill>
                  <a:schemeClr val="bg1"/>
                </a:solidFill>
                <a:latin typeface="Gilroy" panose="00000500000000000000" pitchFamily="2" charset="-52"/>
              </a:rPr>
              <a:t>Weather forecasting is vital for daily planning and decision-making. This project focuses on developing a weather application to predict short-term temperature and humidity. By integrating real-time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 API and machine learning models, the system delivers accurate and actionable weather information. The client application offers an intuitive interface to make weather predictions accessible to users.</a:t>
            </a:r>
            <a:endParaRPr lang="ru-RU" dirty="0">
              <a:solidFill>
                <a:schemeClr val="bg1"/>
              </a:solidFill>
              <a:latin typeface="Gilroy" panose="00000500000000000000" pitchFamily="2" charset="-52"/>
            </a:endParaRPr>
          </a:p>
        </p:txBody>
      </p:sp>
    </p:spTree>
    <p:extLst>
      <p:ext uri="{BB962C8B-B14F-4D97-AF65-F5344CB8AC3E}">
        <p14:creationId xmlns:p14="http://schemas.microsoft.com/office/powerpoint/2010/main" val="69594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98CB-73E6-F4CB-45E3-B165FD51165A}"/>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86D8C36-F3D8-01FA-9EFA-282756FB403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0EA1ED28-8F24-F2B0-52CF-998CA8654B97}"/>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05164829-6648-77A2-944B-072331305A24}"/>
              </a:ext>
            </a:extLst>
          </p:cNvPr>
          <p:cNvSpPr/>
          <p:nvPr/>
        </p:nvSpPr>
        <p:spPr>
          <a:xfrm>
            <a:off x="0" y="1"/>
            <a:ext cx="14243427" cy="6883356"/>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FA3796D6-77AF-C11C-E234-FD246F9C322F}"/>
              </a:ext>
            </a:extLst>
          </p:cNvPr>
          <p:cNvSpPr/>
          <p:nvPr/>
        </p:nvSpPr>
        <p:spPr>
          <a:xfrm flipH="1">
            <a:off x="9880169" y="8894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DFE3E160-2771-C204-7F22-76FCEE6C421C}"/>
              </a:ext>
            </a:extLst>
          </p:cNvPr>
          <p:cNvSpPr/>
          <p:nvPr/>
        </p:nvSpPr>
        <p:spPr>
          <a:xfrm>
            <a:off x="563880" y="7817139"/>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F685F2A6-2777-658E-7006-85912BBE3E91}"/>
              </a:ext>
            </a:extLst>
          </p:cNvPr>
          <p:cNvSpPr/>
          <p:nvPr/>
        </p:nvSpPr>
        <p:spPr>
          <a:xfrm rot="10800000">
            <a:off x="-1043474" y="-1363238"/>
            <a:ext cx="2341158" cy="234115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F92741AF-4C98-9706-5ECD-543F380A8206}"/>
              </a:ext>
            </a:extLst>
          </p:cNvPr>
          <p:cNvSpPr/>
          <p:nvPr/>
        </p:nvSpPr>
        <p:spPr>
          <a:xfrm rot="11071484">
            <a:off x="-1547043" y="-180075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846E807C-0BAA-710C-AB13-1666ADB42D57}"/>
              </a:ext>
            </a:extLst>
          </p:cNvPr>
          <p:cNvSpPr txBox="1"/>
          <p:nvPr/>
        </p:nvSpPr>
        <p:spPr>
          <a:xfrm>
            <a:off x="306727" y="10236569"/>
            <a:ext cx="7940233" cy="307777"/>
          </a:xfrm>
          <a:prstGeom prst="rect">
            <a:avLst/>
          </a:prstGeom>
          <a:noFill/>
        </p:spPr>
        <p:txBody>
          <a:bodyPr wrap="square" rtlCol="0">
            <a:spAutoFit/>
          </a:bodyPr>
          <a:lstStyle/>
          <a:p>
            <a:r>
              <a:rPr lang="en-US" sz="1400" dirty="0">
                <a:solidFill>
                  <a:schemeClr val="bg1"/>
                </a:solidFill>
                <a:latin typeface="Gilroy" panose="00000500000000000000" pitchFamily="2" charset="-52"/>
              </a:rPr>
              <a:t>Short-term Temperature and Humidity Forecasting with Machine Learning</a:t>
            </a:r>
            <a:endParaRPr lang="ru-RU" sz="1400" dirty="0">
              <a:solidFill>
                <a:schemeClr val="bg1"/>
              </a:solidFill>
              <a:latin typeface="Gilroy" panose="00000500000000000000" pitchFamily="2" charset="-52"/>
            </a:endParaRPr>
          </a:p>
        </p:txBody>
      </p:sp>
      <p:grpSp>
        <p:nvGrpSpPr>
          <p:cNvPr id="17" name="Группа 16">
            <a:extLst>
              <a:ext uri="{FF2B5EF4-FFF2-40B4-BE49-F238E27FC236}">
                <a16:creationId xmlns:a16="http://schemas.microsoft.com/office/drawing/2014/main" id="{1E034E8C-ED33-2610-EAE0-85E97D1CDF14}"/>
              </a:ext>
            </a:extLst>
          </p:cNvPr>
          <p:cNvGrpSpPr/>
          <p:nvPr/>
        </p:nvGrpSpPr>
        <p:grpSpPr>
          <a:xfrm>
            <a:off x="-8508876" y="2169057"/>
            <a:ext cx="6668776" cy="1285301"/>
            <a:chOff x="752355" y="2169057"/>
            <a:chExt cx="6668776" cy="1285301"/>
          </a:xfrm>
        </p:grpSpPr>
        <p:sp>
          <p:nvSpPr>
            <p:cNvPr id="6" name="TextBox 5">
              <a:extLst>
                <a:ext uri="{FF2B5EF4-FFF2-40B4-BE49-F238E27FC236}">
                  <a16:creationId xmlns:a16="http://schemas.microsoft.com/office/drawing/2014/main" id="{FD6AAABD-A784-AFCA-8011-502E2AC59647}"/>
                </a:ext>
              </a:extLst>
            </p:cNvPr>
            <p:cNvSpPr txBox="1"/>
            <p:nvPr/>
          </p:nvSpPr>
          <p:spPr>
            <a:xfrm>
              <a:off x="752355" y="2169057"/>
              <a:ext cx="6668776" cy="769441"/>
            </a:xfrm>
            <a:prstGeom prst="rect">
              <a:avLst/>
            </a:prstGeom>
            <a:noFill/>
          </p:spPr>
          <p:txBody>
            <a:bodyPr wrap="square" rtlCol="0">
              <a:spAutoFit/>
            </a:bodyPr>
            <a:lstStyle/>
            <a:p>
              <a:pPr algn="ctr"/>
              <a:r>
                <a:rPr lang="en-US" sz="4400" dirty="0">
                  <a:solidFill>
                    <a:schemeClr val="bg1"/>
                  </a:solidFill>
                  <a:latin typeface="Gilroy ExtraBold" panose="00000900000000000000" pitchFamily="50" charset="-52"/>
                </a:rPr>
                <a:t>Weather Forecast with</a:t>
              </a:r>
              <a:endParaRPr lang="ru-RU" sz="4400" dirty="0">
                <a:solidFill>
                  <a:schemeClr val="bg1"/>
                </a:solidFill>
                <a:latin typeface="Gilroy ExtraBold" panose="00000900000000000000" pitchFamily="50" charset="-52"/>
              </a:endParaRPr>
            </a:p>
          </p:txBody>
        </p:sp>
        <p:sp>
          <p:nvSpPr>
            <p:cNvPr id="7" name="TextBox 6">
              <a:extLst>
                <a:ext uri="{FF2B5EF4-FFF2-40B4-BE49-F238E27FC236}">
                  <a16:creationId xmlns:a16="http://schemas.microsoft.com/office/drawing/2014/main" id="{4953D0C2-EE8E-D7D8-25AC-63FB7EF8BD6F}"/>
                </a:ext>
              </a:extLst>
            </p:cNvPr>
            <p:cNvSpPr txBox="1"/>
            <p:nvPr/>
          </p:nvSpPr>
          <p:spPr>
            <a:xfrm>
              <a:off x="1526283" y="2438695"/>
              <a:ext cx="5120919" cy="1015663"/>
            </a:xfrm>
            <a:prstGeom prst="rect">
              <a:avLst/>
            </a:prstGeom>
            <a:noFill/>
          </p:spPr>
          <p:txBody>
            <a:bodyPr wrap="square" rtlCol="0">
              <a:spAutoFit/>
            </a:bodyPr>
            <a:lstStyle/>
            <a:p>
              <a:pPr algn="ctr"/>
              <a:r>
                <a:rPr lang="en-US" sz="6000" dirty="0">
                  <a:solidFill>
                    <a:srgbClr val="FAD94C"/>
                  </a:solidFill>
                  <a:latin typeface="Brush Script MT" panose="020F0502020204030204" pitchFamily="66" charset="0"/>
                </a:rPr>
                <a:t>Machine Learning</a:t>
              </a:r>
              <a:endParaRPr lang="ru-RU" sz="6000" dirty="0">
                <a:solidFill>
                  <a:srgbClr val="FAD94C"/>
                </a:solidFill>
                <a:latin typeface="Allegretto Script One" panose="03000605070000090002" pitchFamily="66" charset="-52"/>
              </a:endParaRPr>
            </a:p>
          </p:txBody>
        </p:sp>
      </p:gr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F43EFA5E-23CC-9B2F-CAA8-3B41872E991F}"/>
                  </a:ext>
                </a:extLst>
              </p:cNvPr>
              <p:cNvGraphicFramePr>
                <a:graphicFrameLocks noChangeAspect="1"/>
              </p:cNvGraphicFramePr>
              <p:nvPr>
                <p:extLst>
                  <p:ext uri="{D42A27DB-BD31-4B8C-83A1-F6EECF244321}">
                    <p14:modId xmlns:p14="http://schemas.microsoft.com/office/powerpoint/2010/main" val="2304712538"/>
                  </p:ext>
                </p:extLst>
              </p:nvPr>
            </p:nvGraphicFramePr>
            <p:xfrm rot="20795847">
              <a:off x="-550931" y="4000875"/>
              <a:ext cx="4470802" cy="4775197"/>
            </p:xfrm>
            <a:graphic>
              <a:graphicData uri="http://schemas.microsoft.com/office/drawing/2017/model3d">
                <am3d:model3d r:embed="rId2">
                  <am3d:spPr>
                    <a:xfrm rot="20795847">
                      <a:off x="0" y="0"/>
                      <a:ext cx="4470802" cy="4775197"/>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331951" ay="1142317" az="-108589"/>
                    <am3d:postTrans dx="0" dy="0" dz="0"/>
                  </am3d:trans>
                  <am3d:raster rName="Office3DRenderer" rVer="16.0.8326">
                    <am3d:blip r:embed="rId3"/>
                  </am3d:raster>
                  <am3d:objViewport viewportSz="71152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F43EFA5E-23CC-9B2F-CAA8-3B41872E991F}"/>
                  </a:ext>
                </a:extLst>
              </p:cNvPr>
              <p:cNvPicPr>
                <a:picLocks noGrp="1" noRot="1" noChangeAspect="1" noMove="1" noResize="1" noEditPoints="1" noAdjustHandles="1" noChangeArrowheads="1" noChangeShapeType="1" noCrop="1"/>
              </p:cNvPicPr>
              <p:nvPr/>
            </p:nvPicPr>
            <p:blipFill>
              <a:blip r:embed="rId3"/>
              <a:stretch>
                <a:fillRect/>
              </a:stretch>
            </p:blipFill>
            <p:spPr>
              <a:xfrm rot="20795847">
                <a:off x="-550931" y="4000875"/>
                <a:ext cx="4470802" cy="4775197"/>
              </a:xfrm>
              <a:prstGeom prst="rect">
                <a:avLst/>
              </a:prstGeom>
            </p:spPr>
          </p:pic>
        </mc:Fallback>
      </mc:AlternateContent>
      <p:pic>
        <p:nvPicPr>
          <p:cNvPr id="15" name="Рисунок 14" descr="Изображение выглядит как мультфильм, Анимация, искусство&#10;&#10;Автоматически созданное описание">
            <a:extLst>
              <a:ext uri="{FF2B5EF4-FFF2-40B4-BE49-F238E27FC236}">
                <a16:creationId xmlns:a16="http://schemas.microsoft.com/office/drawing/2014/main" id="{79CCE3D9-78F7-FB4E-78D7-0E981D75484E}"/>
              </a:ext>
            </a:extLst>
          </p:cNvPr>
          <p:cNvPicPr>
            <a:picLocks noChangeAspect="1"/>
          </p:cNvPicPr>
          <p:nvPr/>
        </p:nvPicPr>
        <p:blipFill>
          <a:blip r:embed="rId4">
            <a:extLst>
              <a:ext uri="{28A0092B-C50C-407E-A947-70E740481C1C}">
                <a14:useLocalDpi xmlns:a14="http://schemas.microsoft.com/office/drawing/2010/main" val="0"/>
              </a:ext>
            </a:extLst>
          </a:blip>
          <a:srcRect l="21588" t="10699" r="12392"/>
          <a:stretch/>
        </p:blipFill>
        <p:spPr>
          <a:xfrm>
            <a:off x="11265681" y="7804574"/>
            <a:ext cx="5955491" cy="8420218"/>
          </a:xfrm>
          <a:prstGeom prst="rect">
            <a:avLst/>
          </a:prstGeom>
        </p:spPr>
      </p:pic>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D0FA209C-76AE-A29C-5F74-CF03A0BFD18A}"/>
                  </a:ext>
                </a:extLst>
              </p:cNvPr>
              <p:cNvGraphicFramePr>
                <a:graphicFrameLocks noChangeAspect="1"/>
              </p:cNvGraphicFramePr>
              <p:nvPr>
                <p:extLst>
                  <p:ext uri="{D42A27DB-BD31-4B8C-83A1-F6EECF244321}">
                    <p14:modId xmlns:p14="http://schemas.microsoft.com/office/powerpoint/2010/main" val="2060489775"/>
                  </p:ext>
                </p:extLst>
              </p:nvPr>
            </p:nvGraphicFramePr>
            <p:xfrm rot="1581242">
              <a:off x="8752994" y="-1809673"/>
              <a:ext cx="5592517" cy="3891661"/>
            </p:xfrm>
            <a:graphic>
              <a:graphicData uri="http://schemas.microsoft.com/office/drawing/2017/model3d">
                <am3d:model3d r:embed="rId5">
                  <am3d:spPr>
                    <a:xfrm rot="1581242">
                      <a:off x="0" y="0"/>
                      <a:ext cx="5592517" cy="3891661"/>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0001179" ay="361188" az="-10714697"/>
                    <am3d:postTrans dx="0" dy="0" dz="0"/>
                  </am3d:trans>
                  <am3d:raster rName="Office3DRenderer" rVer="16.0.8326">
                    <am3d:blip r:embed="rId6"/>
                  </am3d:raster>
                  <am3d:objViewport viewportSz="75227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D0FA209C-76AE-A29C-5F74-CF03A0BFD18A}"/>
                  </a:ext>
                </a:extLst>
              </p:cNvPr>
              <p:cNvPicPr>
                <a:picLocks noGrp="1" noRot="1" noChangeAspect="1" noMove="1" noResize="1" noEditPoints="1" noAdjustHandles="1" noChangeArrowheads="1" noChangeShapeType="1" noCrop="1"/>
              </p:cNvPicPr>
              <p:nvPr/>
            </p:nvPicPr>
            <p:blipFill>
              <a:blip r:embed="rId6"/>
              <a:stretch>
                <a:fillRect/>
              </a:stretch>
            </p:blipFill>
            <p:spPr>
              <a:xfrm rot="1581242">
                <a:off x="8752994" y="-1809673"/>
                <a:ext cx="5592517" cy="3891661"/>
              </a:xfrm>
              <a:prstGeom prst="rect">
                <a:avLst/>
              </a:prstGeom>
            </p:spPr>
          </p:pic>
        </mc:Fallback>
      </mc:AlternateContent>
      <p:grpSp>
        <p:nvGrpSpPr>
          <p:cNvPr id="21" name="Группа 20">
            <a:extLst>
              <a:ext uri="{FF2B5EF4-FFF2-40B4-BE49-F238E27FC236}">
                <a16:creationId xmlns:a16="http://schemas.microsoft.com/office/drawing/2014/main" id="{C6EC36DE-69EA-92EC-AE58-94D9361758C5}"/>
              </a:ext>
            </a:extLst>
          </p:cNvPr>
          <p:cNvGrpSpPr/>
          <p:nvPr/>
        </p:nvGrpSpPr>
        <p:grpSpPr>
          <a:xfrm>
            <a:off x="-7068819" y="3517949"/>
            <a:ext cx="3505007" cy="461665"/>
            <a:chOff x="2192412" y="3517949"/>
            <a:chExt cx="3505007" cy="461665"/>
          </a:xfrm>
        </p:grpSpPr>
        <p:sp>
          <p:nvSpPr>
            <p:cNvPr id="12" name="TextBox 11">
              <a:extLst>
                <a:ext uri="{FF2B5EF4-FFF2-40B4-BE49-F238E27FC236}">
                  <a16:creationId xmlns:a16="http://schemas.microsoft.com/office/drawing/2014/main" id="{6821141B-C480-5B36-DD0D-5BFA8E06BB59}"/>
                </a:ext>
              </a:extLst>
            </p:cNvPr>
            <p:cNvSpPr txBox="1"/>
            <p:nvPr/>
          </p:nvSpPr>
          <p:spPr>
            <a:xfrm>
              <a:off x="2268900" y="3517949"/>
              <a:ext cx="3379024" cy="461665"/>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Made by </a:t>
              </a:r>
              <a:r>
                <a:rPr lang="en-US" sz="2400" dirty="0" err="1">
                  <a:solidFill>
                    <a:schemeClr val="bg1"/>
                  </a:solidFill>
                  <a:latin typeface="Gilroy" panose="00000500000000000000" pitchFamily="2" charset="-52"/>
                </a:rPr>
                <a:t>K.Yerassyl</a:t>
              </a:r>
              <a:endParaRPr lang="ru-RU" sz="2400" dirty="0">
                <a:solidFill>
                  <a:schemeClr val="bg1"/>
                </a:solidFill>
                <a:latin typeface="Gilroy" panose="00000500000000000000" pitchFamily="2" charset="-52"/>
              </a:endParaRPr>
            </a:p>
          </p:txBody>
        </p:sp>
        <p:cxnSp>
          <p:nvCxnSpPr>
            <p:cNvPr id="19" name="Прямая соединительная линия 18">
              <a:extLst>
                <a:ext uri="{FF2B5EF4-FFF2-40B4-BE49-F238E27FC236}">
                  <a16:creationId xmlns:a16="http://schemas.microsoft.com/office/drawing/2014/main" id="{0B1DF740-FF9C-100E-5AD8-4D5230E94D18}"/>
                </a:ext>
              </a:extLst>
            </p:cNvPr>
            <p:cNvCxnSpPr>
              <a:cxnSpLocks/>
            </p:cNvCxnSpPr>
            <p:nvPr/>
          </p:nvCxnSpPr>
          <p:spPr>
            <a:xfrm>
              <a:off x="2192412" y="375386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A730977B-980A-0F4D-51D9-A9DC5149F021}"/>
                </a:ext>
              </a:extLst>
            </p:cNvPr>
            <p:cNvCxnSpPr>
              <a:cxnSpLocks/>
            </p:cNvCxnSpPr>
            <p:nvPr/>
          </p:nvCxnSpPr>
          <p:spPr>
            <a:xfrm>
              <a:off x="5458371" y="3758941"/>
              <a:ext cx="23904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951A9D20-14E9-FC27-2A84-5230E18A9D18}"/>
              </a:ext>
            </a:extLst>
          </p:cNvPr>
          <p:cNvSpPr txBox="1"/>
          <p:nvPr/>
        </p:nvSpPr>
        <p:spPr>
          <a:xfrm>
            <a:off x="1154182" y="1882099"/>
            <a:ext cx="3564349" cy="584775"/>
          </a:xfrm>
          <a:prstGeom prst="rect">
            <a:avLst/>
          </a:prstGeom>
          <a:noFill/>
        </p:spPr>
        <p:txBody>
          <a:bodyPr wrap="square" rtlCol="0">
            <a:spAutoFit/>
          </a:bodyPr>
          <a:lstStyle/>
          <a:p>
            <a:r>
              <a:rPr lang="en-US" sz="3200" dirty="0">
                <a:solidFill>
                  <a:schemeClr val="bg1"/>
                </a:solidFill>
                <a:latin typeface="Gilroy ExtraBold" panose="00000900000000000000" pitchFamily="50" charset="-52"/>
              </a:rPr>
              <a:t>Introduction</a:t>
            </a:r>
            <a:endParaRPr lang="ru-RU" sz="3200" dirty="0">
              <a:solidFill>
                <a:schemeClr val="bg1"/>
              </a:solidFill>
              <a:latin typeface="Gilroy ExtraBold" panose="00000900000000000000" pitchFamily="50" charset="-52"/>
            </a:endParaRPr>
          </a:p>
        </p:txBody>
      </p:sp>
      <p:sp>
        <p:nvSpPr>
          <p:cNvPr id="14" name="TextBox 13">
            <a:extLst>
              <a:ext uri="{FF2B5EF4-FFF2-40B4-BE49-F238E27FC236}">
                <a16:creationId xmlns:a16="http://schemas.microsoft.com/office/drawing/2014/main" id="{D4E05285-E383-D4CA-AA8F-BA2C45B50750}"/>
              </a:ext>
            </a:extLst>
          </p:cNvPr>
          <p:cNvSpPr txBox="1"/>
          <p:nvPr/>
        </p:nvSpPr>
        <p:spPr>
          <a:xfrm>
            <a:off x="1173480" y="2727960"/>
            <a:ext cx="8252482" cy="1754326"/>
          </a:xfrm>
          <a:prstGeom prst="rect">
            <a:avLst/>
          </a:prstGeom>
          <a:noFill/>
        </p:spPr>
        <p:txBody>
          <a:bodyPr wrap="square" rtlCol="0">
            <a:spAutoFit/>
          </a:bodyPr>
          <a:lstStyle/>
          <a:p>
            <a:r>
              <a:rPr lang="en-US" dirty="0">
                <a:solidFill>
                  <a:schemeClr val="bg1"/>
                </a:solidFill>
                <a:latin typeface="Gilroy" panose="00000500000000000000" pitchFamily="2" charset="-52"/>
              </a:rPr>
              <a:t>Weather forecasting is vital for daily planning and decision-making. This project focuses on developing a weather application to predict short-term temperature and humidity. By integrating real-time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 API and machine learning models, the system delivers accurate and actionable weather information. The client application offers an intuitive interface to make weather predictions accessible to users.</a:t>
            </a:r>
            <a:endParaRPr lang="ru-RU" dirty="0">
              <a:solidFill>
                <a:schemeClr val="bg1"/>
              </a:solidFill>
              <a:latin typeface="Gilroy" panose="00000500000000000000" pitchFamily="2" charset="-52"/>
            </a:endParaRPr>
          </a:p>
        </p:txBody>
      </p:sp>
      <p:pic>
        <p:nvPicPr>
          <p:cNvPr id="22" name="Рисунок 21" descr="Изображение выглядит как текст, снимок экрана, Шрифт, Графика&#10;&#10;Автоматически созданное описание" hidden="1">
            <a:extLst>
              <a:ext uri="{FF2B5EF4-FFF2-40B4-BE49-F238E27FC236}">
                <a16:creationId xmlns:a16="http://schemas.microsoft.com/office/drawing/2014/main" id="{58737641-2CFF-CEDF-6D6C-21E04D6F55EF}"/>
              </a:ext>
            </a:extLst>
          </p:cNvPr>
          <p:cNvPicPr>
            <a:picLocks noChangeAspect="1"/>
          </p:cNvPicPr>
          <p:nvPr/>
        </p:nvPicPr>
        <p:blipFill>
          <a:blip r:embed="rId7">
            <a:extLst>
              <a:ext uri="{28A0092B-C50C-407E-A947-70E740481C1C}">
                <a14:useLocalDpi xmlns:a14="http://schemas.microsoft.com/office/drawing/2010/main" val="0"/>
              </a:ext>
            </a:extLst>
          </a:blip>
          <a:srcRect l="-100594" r="100594"/>
          <a:stretch/>
        </p:blipFill>
        <p:spPr>
          <a:xfrm>
            <a:off x="2556242" y="4586345"/>
            <a:ext cx="5225985" cy="1125000"/>
          </a:xfrm>
          <a:prstGeom prst="rect">
            <a:avLst/>
          </a:prstGeom>
        </p:spPr>
      </p:pic>
      <p:pic>
        <p:nvPicPr>
          <p:cNvPr id="23" name="Рисунок 2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360C6DB1-42B9-4543-2539-B96882C6077A}"/>
              </a:ext>
            </a:extLst>
          </p:cNvPr>
          <p:cNvPicPr>
            <a:picLocks noChangeAspect="1"/>
          </p:cNvPicPr>
          <p:nvPr/>
        </p:nvPicPr>
        <p:blipFill>
          <a:blip r:embed="rId8">
            <a:extLst>
              <a:ext uri="{28A0092B-C50C-407E-A947-70E740481C1C}">
                <a14:useLocalDpi xmlns:a14="http://schemas.microsoft.com/office/drawing/2010/main" val="0"/>
              </a:ext>
            </a:extLst>
          </a:blip>
          <a:srcRect l="103307" r="-103307"/>
          <a:stretch/>
        </p:blipFill>
        <p:spPr>
          <a:xfrm>
            <a:off x="4091768" y="3441841"/>
            <a:ext cx="5245382" cy="1105603"/>
          </a:xfrm>
          <a:prstGeom prst="rect">
            <a:avLst/>
          </a:prstGeom>
        </p:spPr>
      </p:pic>
      <p:pic>
        <p:nvPicPr>
          <p:cNvPr id="24" name="Рисунок 23"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0B6C2FB6-D326-0A18-C241-6ECB56D7D4D8}"/>
              </a:ext>
            </a:extLst>
          </p:cNvPr>
          <p:cNvPicPr>
            <a:picLocks noChangeAspect="1"/>
          </p:cNvPicPr>
          <p:nvPr/>
        </p:nvPicPr>
        <p:blipFill>
          <a:blip r:embed="rId9">
            <a:extLst>
              <a:ext uri="{28A0092B-C50C-407E-A947-70E740481C1C}">
                <a14:useLocalDpi xmlns:a14="http://schemas.microsoft.com/office/drawing/2010/main" val="0"/>
              </a:ext>
            </a:extLst>
          </a:blip>
          <a:srcRect l="-101388" r="101388"/>
          <a:stretch/>
        </p:blipFill>
        <p:spPr>
          <a:xfrm>
            <a:off x="2643123" y="2275169"/>
            <a:ext cx="5162254" cy="1127771"/>
          </a:xfrm>
          <a:prstGeom prst="rect">
            <a:avLst/>
          </a:prstGeom>
        </p:spPr>
      </p:pic>
      <p:pic>
        <p:nvPicPr>
          <p:cNvPr id="25" name="Рисунок 24"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3F01A645-D88D-964B-E914-D4823EBE4E46}"/>
              </a:ext>
            </a:extLst>
          </p:cNvPr>
          <p:cNvPicPr>
            <a:picLocks noChangeAspect="1"/>
          </p:cNvPicPr>
          <p:nvPr/>
        </p:nvPicPr>
        <p:blipFill>
          <a:blip r:embed="rId10">
            <a:extLst>
              <a:ext uri="{28A0092B-C50C-407E-A947-70E740481C1C}">
                <a14:useLocalDpi xmlns:a14="http://schemas.microsoft.com/office/drawing/2010/main" val="0"/>
              </a:ext>
            </a:extLst>
          </a:blip>
          <a:srcRect l="101143" r="-101143"/>
          <a:stretch/>
        </p:blipFill>
        <p:spPr>
          <a:xfrm>
            <a:off x="4142605" y="1159890"/>
            <a:ext cx="5336823" cy="1144397"/>
          </a:xfrm>
          <a:prstGeom prst="rect">
            <a:avLst/>
          </a:prstGeom>
        </p:spPr>
      </p:pic>
      <p:sp>
        <p:nvSpPr>
          <p:cNvPr id="26" name="TextBox 25">
            <a:extLst>
              <a:ext uri="{FF2B5EF4-FFF2-40B4-BE49-F238E27FC236}">
                <a16:creationId xmlns:a16="http://schemas.microsoft.com/office/drawing/2014/main" id="{25E4FA7A-8BB8-D2A1-34C4-ECD8272977FB}"/>
              </a:ext>
            </a:extLst>
          </p:cNvPr>
          <p:cNvSpPr txBox="1"/>
          <p:nvPr/>
        </p:nvSpPr>
        <p:spPr>
          <a:xfrm rot="16200000">
            <a:off x="-978668" y="-4827871"/>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pic>
        <p:nvPicPr>
          <p:cNvPr id="27" name="Рисунок 26"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43F257D1-B0B7-B07D-BF8F-0EB0DD789B2B}"/>
              </a:ext>
            </a:extLst>
          </p:cNvPr>
          <p:cNvPicPr>
            <a:picLocks noChangeAspect="1"/>
          </p:cNvPicPr>
          <p:nvPr/>
        </p:nvPicPr>
        <p:blipFill>
          <a:blip r:embed="rId11">
            <a:extLst>
              <a:ext uri="{28A0092B-C50C-407E-A947-70E740481C1C}">
                <a14:useLocalDpi xmlns:a14="http://schemas.microsoft.com/office/drawing/2010/main" val="0"/>
              </a:ext>
            </a:extLst>
          </a:blip>
          <a:srcRect l="102104" r="-102104"/>
          <a:stretch/>
        </p:blipFill>
        <p:spPr>
          <a:xfrm>
            <a:off x="2556242" y="4589864"/>
            <a:ext cx="5225984" cy="1125000"/>
          </a:xfrm>
          <a:prstGeom prst="rect">
            <a:avLst/>
          </a:prstGeom>
        </p:spPr>
      </p:pic>
    </p:spTree>
    <p:extLst>
      <p:ext uri="{BB962C8B-B14F-4D97-AF65-F5344CB8AC3E}">
        <p14:creationId xmlns:p14="http://schemas.microsoft.com/office/powerpoint/2010/main" val="3691494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CA757-5168-3052-F989-020ED87DDAF7}"/>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2925212B-F4D0-484F-7547-B8636AFBBE6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73BFCA6E-5868-ABAB-B1A8-2A71246262BB}"/>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978B2284-E332-61D1-1005-97B8D753BA33}"/>
              </a:ext>
            </a:extLst>
          </p:cNvPr>
          <p:cNvSpPr/>
          <p:nvPr/>
        </p:nvSpPr>
        <p:spPr>
          <a:xfrm>
            <a:off x="-1044008" y="-25359"/>
            <a:ext cx="14243427" cy="6908715"/>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87BC2C69-0BA9-7B68-FC8E-66861CED6DDC}"/>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7B1C5DC4-559C-F479-175E-A934BB24AB85}"/>
              </a:ext>
            </a:extLst>
          </p:cNvPr>
          <p:cNvSpPr/>
          <p:nvPr/>
        </p:nvSpPr>
        <p:spPr>
          <a:xfrm>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CF3D614F-DDCC-E7F9-1C2D-DD2B0C6157BB}"/>
              </a:ext>
            </a:extLst>
          </p:cNvPr>
          <p:cNvSpPr/>
          <p:nvPr/>
        </p:nvSpPr>
        <p:spPr>
          <a:xfrm rot="1087325">
            <a:off x="-1043474" y="5863895"/>
            <a:ext cx="2341158" cy="234115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FA3BBF64-FBC0-6939-5CFB-7E85FA0EC355}"/>
              </a:ext>
            </a:extLst>
          </p:cNvPr>
          <p:cNvSpPr/>
          <p:nvPr/>
        </p:nvSpPr>
        <p:spPr>
          <a:xfrm rot="1358809">
            <a:off x="-1547043" y="5426377"/>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76280FF3-E4A5-57B8-C5E8-8B90309489F8}"/>
                  </a:ext>
                </a:extLst>
              </p:cNvPr>
              <p:cNvGraphicFramePr>
                <a:graphicFrameLocks noChangeAspect="1"/>
              </p:cNvGraphicFramePr>
              <p:nvPr/>
            </p:nvGraphicFramePr>
            <p:xfrm rot="20795847">
              <a:off x="-5880882" y="8793398"/>
              <a:ext cx="4565924" cy="4193476"/>
            </p:xfrm>
            <a:graphic>
              <a:graphicData uri="http://schemas.microsoft.com/office/drawing/2017/model3d">
                <am3d:model3d r:embed="rId2">
                  <am3d:spPr>
                    <a:xfrm rot="20795847">
                      <a:off x="0" y="0"/>
                      <a:ext cx="4565924" cy="4193476"/>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0019539" ay="1712200" az="-10422146"/>
                    <am3d:postTrans dx="0" dy="0" dz="0"/>
                  </am3d:trans>
                  <am3d:raster rName="Office3DRenderer" rVer="16.0.8326">
                    <am3d:blip r:embed="rId3"/>
                  </am3d:raster>
                  <am3d:objViewport viewportSz="7115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76280FF3-E4A5-57B8-C5E8-8B90309489F8}"/>
                  </a:ext>
                </a:extLst>
              </p:cNvPr>
              <p:cNvPicPr>
                <a:picLocks noGrp="1" noRot="1" noChangeAspect="1" noMove="1" noResize="1" noEditPoints="1" noAdjustHandles="1" noChangeArrowheads="1" noChangeShapeType="1" noCrop="1"/>
              </p:cNvPicPr>
              <p:nvPr/>
            </p:nvPicPr>
            <p:blipFill>
              <a:blip r:embed="rId3"/>
              <a:stretch>
                <a:fillRect/>
              </a:stretch>
            </p:blipFill>
            <p:spPr>
              <a:xfrm rot="20795847">
                <a:off x="-5880882" y="8793398"/>
                <a:ext cx="4565924" cy="41934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41386A66-1F44-B363-5D05-C0F2152B22D6}"/>
                  </a:ext>
                </a:extLst>
              </p:cNvPr>
              <p:cNvGraphicFramePr>
                <a:graphicFrameLocks noChangeAspect="1"/>
              </p:cNvGraphicFramePr>
              <p:nvPr/>
            </p:nvGraphicFramePr>
            <p:xfrm rot="10149015">
              <a:off x="7113642" y="4945287"/>
              <a:ext cx="7279134" cy="5307193"/>
            </p:xfrm>
            <a:graphic>
              <a:graphicData uri="http://schemas.microsoft.com/office/drawing/2017/model3d">
                <am3d:model3d r:embed="rId4">
                  <am3d:spPr>
                    <a:xfrm rot="10149015">
                      <a:off x="0" y="0"/>
                      <a:ext cx="7279134" cy="5307193"/>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2399498" ay="-969072" az="788097"/>
                    <am3d:postTrans dx="0" dy="0" dz="0"/>
                  </am3d:trans>
                  <am3d:raster rName="Office3DRenderer" rVer="16.0.8326">
                    <am3d:blip r:embed="rId5"/>
                  </am3d:raster>
                  <am3d:objViewport viewportSz="9616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41386A66-1F44-B363-5D05-C0F2152B22D6}"/>
                  </a:ext>
                </a:extLst>
              </p:cNvPr>
              <p:cNvPicPr>
                <a:picLocks noGrp="1" noRot="1" noChangeAspect="1" noMove="1" noResize="1" noEditPoints="1" noAdjustHandles="1" noChangeArrowheads="1" noChangeShapeType="1" noCrop="1"/>
              </p:cNvPicPr>
              <p:nvPr/>
            </p:nvPicPr>
            <p:blipFill>
              <a:blip r:embed="rId5"/>
              <a:stretch>
                <a:fillRect/>
              </a:stretch>
            </p:blipFill>
            <p:spPr>
              <a:xfrm rot="10149015">
                <a:off x="7113642" y="4945287"/>
                <a:ext cx="7279134" cy="5307193"/>
              </a:xfrm>
              <a:prstGeom prst="rect">
                <a:avLst/>
              </a:prstGeom>
            </p:spPr>
          </p:pic>
        </mc:Fallback>
      </mc:AlternateContent>
      <p:sp>
        <p:nvSpPr>
          <p:cNvPr id="13" name="TextBox 12">
            <a:extLst>
              <a:ext uri="{FF2B5EF4-FFF2-40B4-BE49-F238E27FC236}">
                <a16:creationId xmlns:a16="http://schemas.microsoft.com/office/drawing/2014/main" id="{19FB5BA5-8F22-716E-F6B5-4A888DAAAC21}"/>
              </a:ext>
            </a:extLst>
          </p:cNvPr>
          <p:cNvSpPr txBox="1"/>
          <p:nvPr/>
        </p:nvSpPr>
        <p:spPr>
          <a:xfrm>
            <a:off x="-9162909" y="1882099"/>
            <a:ext cx="3564349" cy="584775"/>
          </a:xfrm>
          <a:prstGeom prst="rect">
            <a:avLst/>
          </a:prstGeom>
          <a:noFill/>
        </p:spPr>
        <p:txBody>
          <a:bodyPr wrap="square" rtlCol="0">
            <a:spAutoFit/>
          </a:bodyPr>
          <a:lstStyle/>
          <a:p>
            <a:r>
              <a:rPr lang="en-US" sz="3200" dirty="0">
                <a:solidFill>
                  <a:schemeClr val="bg1"/>
                </a:solidFill>
                <a:latin typeface="Gilroy ExtraBold" panose="00000900000000000000" pitchFamily="50" charset="-52"/>
              </a:rPr>
              <a:t>Introduction</a:t>
            </a:r>
            <a:endParaRPr lang="ru-RU" sz="3200" dirty="0">
              <a:solidFill>
                <a:schemeClr val="bg1"/>
              </a:solidFill>
              <a:latin typeface="Gilroy ExtraBold" panose="00000900000000000000" pitchFamily="50" charset="-52"/>
            </a:endParaRPr>
          </a:p>
        </p:txBody>
      </p:sp>
      <p:sp>
        <p:nvSpPr>
          <p:cNvPr id="14" name="TextBox 13">
            <a:extLst>
              <a:ext uri="{FF2B5EF4-FFF2-40B4-BE49-F238E27FC236}">
                <a16:creationId xmlns:a16="http://schemas.microsoft.com/office/drawing/2014/main" id="{E0EAB0B7-9B51-FD31-B87E-1BDD7B357FBF}"/>
              </a:ext>
            </a:extLst>
          </p:cNvPr>
          <p:cNvSpPr txBox="1"/>
          <p:nvPr/>
        </p:nvSpPr>
        <p:spPr>
          <a:xfrm>
            <a:off x="-9143611" y="2727960"/>
            <a:ext cx="8252482" cy="1754326"/>
          </a:xfrm>
          <a:prstGeom prst="rect">
            <a:avLst/>
          </a:prstGeom>
          <a:noFill/>
        </p:spPr>
        <p:txBody>
          <a:bodyPr wrap="square" rtlCol="0">
            <a:spAutoFit/>
          </a:bodyPr>
          <a:lstStyle/>
          <a:p>
            <a:r>
              <a:rPr lang="en-US" dirty="0">
                <a:solidFill>
                  <a:schemeClr val="bg1"/>
                </a:solidFill>
                <a:latin typeface="Gilroy" panose="00000500000000000000" pitchFamily="2" charset="-52"/>
              </a:rPr>
              <a:t>Weather forecasting is vital for daily planning and decision-making. This project focuses on developing a weather application to predict short-term temperature and humidity. By integrating real-time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 API and machine learning models, the system delivers accurate and actionable weather information. The client application offers an intuitive interface to make weather predictions accessible to users.</a:t>
            </a:r>
            <a:endParaRPr lang="ru-RU" dirty="0">
              <a:solidFill>
                <a:schemeClr val="bg1"/>
              </a:solidFill>
              <a:latin typeface="Gilroy" panose="00000500000000000000" pitchFamily="2" charset="-52"/>
            </a:endParaRPr>
          </a:p>
        </p:txBody>
      </p:sp>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1E1D9198-74AC-7036-16E5-8DA51DB74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9C04BAC4-0A4E-CA37-E957-A4A6263AB7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A6CD39C1-D256-D606-1929-964BAC2BB6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25F34845-3A79-95DF-2BD4-B6ADC34B6C67}"/>
              </a:ext>
            </a:extLst>
          </p:cNvPr>
          <p:cNvSpPr txBox="1"/>
          <p:nvPr/>
        </p:nvSpPr>
        <p:spPr>
          <a:xfrm rot="16200000">
            <a:off x="-978668" y="2883569"/>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64" name="TextBox 63">
            <a:extLst>
              <a:ext uri="{FF2B5EF4-FFF2-40B4-BE49-F238E27FC236}">
                <a16:creationId xmlns:a16="http://schemas.microsoft.com/office/drawing/2014/main" id="{94C8A66E-E5A4-19A3-9507-D5B962F0A097}"/>
              </a:ext>
            </a:extLst>
          </p:cNvPr>
          <p:cNvSpPr txBox="1"/>
          <p:nvPr/>
        </p:nvSpPr>
        <p:spPr>
          <a:xfrm>
            <a:off x="1348180" y="9320773"/>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pic>
        <p:nvPicPr>
          <p:cNvPr id="6" name="Рисунок 5"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523FC1E1-9F4B-35E0-1693-10FD81EC0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6242" y="4589864"/>
            <a:ext cx="5225984" cy="1125000"/>
          </a:xfrm>
          <a:prstGeom prst="rect">
            <a:avLst/>
          </a:prstGeom>
        </p:spPr>
      </p:pic>
    </p:spTree>
    <p:extLst>
      <p:ext uri="{BB962C8B-B14F-4D97-AF65-F5344CB8AC3E}">
        <p14:creationId xmlns:p14="http://schemas.microsoft.com/office/powerpoint/2010/main" val="2667809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74A2-727E-536B-2CAB-5D4A00D42442}"/>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A2A60665-0E61-18A9-EAD7-6C72122E7D1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B1B9CB61-CA99-4948-D734-9E8EE0CC51A2}"/>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7483C388-6B7F-6C46-123D-59F802332860}"/>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41B0235F-6892-1C1B-1770-F924CAEBFECF}"/>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F0FDCA16-CB7C-35A1-4E7B-94B9E791966C}"/>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FEF7BBA9-2839-BC8E-1227-56CAB98A2818}"/>
              </a:ext>
            </a:extLst>
          </p:cNvPr>
          <p:cNvSpPr/>
          <p:nvPr/>
        </p:nvSpPr>
        <p:spPr>
          <a:xfrm rot="10800000">
            <a:off x="-1043474" y="-1363238"/>
            <a:ext cx="2341158" cy="234115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292B08E5-58EE-EE7F-9C3B-6555D70D1AA0}"/>
              </a:ext>
            </a:extLst>
          </p:cNvPr>
          <p:cNvSpPr/>
          <p:nvPr/>
        </p:nvSpPr>
        <p:spPr>
          <a:xfrm rot="11071484">
            <a:off x="-1547043" y="-180075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255655A1-1AA5-1BD6-7FAB-6E7B7AF360FA}"/>
                  </a:ext>
                </a:extLst>
              </p:cNvPr>
              <p:cNvGraphicFramePr>
                <a:graphicFrameLocks noChangeAspect="1"/>
              </p:cNvGraphicFramePr>
              <p:nvPr/>
            </p:nvGraphicFramePr>
            <p:xfrm rot="20795847">
              <a:off x="-5880882" y="8793398"/>
              <a:ext cx="4565924" cy="4193476"/>
            </p:xfrm>
            <a:graphic>
              <a:graphicData uri="http://schemas.microsoft.com/office/drawing/2017/model3d">
                <am3d:model3d r:embed="rId2">
                  <am3d:spPr>
                    <a:xfrm rot="20795847">
                      <a:off x="0" y="0"/>
                      <a:ext cx="4565924" cy="4193476"/>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0019539" ay="1712200" az="-10422146"/>
                    <am3d:postTrans dx="0" dy="0" dz="0"/>
                  </am3d:trans>
                  <am3d:raster rName="Office3DRenderer" rVer="16.0.8326">
                    <am3d:blip r:embed="rId3"/>
                  </am3d:raster>
                  <am3d:objViewport viewportSz="71152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255655A1-1AA5-1BD6-7FAB-6E7B7AF360FA}"/>
                  </a:ext>
                </a:extLst>
              </p:cNvPr>
              <p:cNvPicPr>
                <a:picLocks noGrp="1" noRot="1" noChangeAspect="1" noMove="1" noResize="1" noEditPoints="1" noAdjustHandles="1" noChangeArrowheads="1" noChangeShapeType="1" noCrop="1"/>
              </p:cNvPicPr>
              <p:nvPr/>
            </p:nvPicPr>
            <p:blipFill>
              <a:blip r:embed="rId3"/>
              <a:stretch>
                <a:fillRect/>
              </a:stretch>
            </p:blipFill>
            <p:spPr>
              <a:xfrm rot="20795847">
                <a:off x="-5880882" y="8793398"/>
                <a:ext cx="4565924" cy="41934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7A5A78A1-B915-FB4E-D513-3D09BAFD9C87}"/>
                  </a:ext>
                </a:extLst>
              </p:cNvPr>
              <p:cNvGraphicFramePr>
                <a:graphicFrameLocks noChangeAspect="1"/>
              </p:cNvGraphicFramePr>
              <p:nvPr>
                <p:extLst>
                  <p:ext uri="{D42A27DB-BD31-4B8C-83A1-F6EECF244321}">
                    <p14:modId xmlns:p14="http://schemas.microsoft.com/office/powerpoint/2010/main" val="2536178033"/>
                  </p:ext>
                </p:extLst>
              </p:nvPr>
            </p:nvGraphicFramePr>
            <p:xfrm rot="10149015">
              <a:off x="7220905" y="5123414"/>
              <a:ext cx="7064607" cy="4950938"/>
            </p:xfrm>
            <a:graphic>
              <a:graphicData uri="http://schemas.microsoft.com/office/drawing/2017/model3d">
                <am3d:model3d r:embed="rId4">
                  <am3d:spPr>
                    <a:xfrm rot="10149015">
                      <a:off x="0" y="0"/>
                      <a:ext cx="7064607" cy="4950938"/>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0498820" ay="-700638" az="10738910"/>
                    <am3d:postTrans dx="0" dy="0" dz="0"/>
                  </am3d:trans>
                  <am3d:raster rName="Office3DRenderer" rVer="16.0.8326">
                    <am3d:blip r:embed="rId5"/>
                  </am3d:raster>
                  <am3d:objViewport viewportSz="96162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7A5A78A1-B915-FB4E-D513-3D09BAFD9C87}"/>
                  </a:ext>
                </a:extLst>
              </p:cNvPr>
              <p:cNvPicPr>
                <a:picLocks noGrp="1" noRot="1" noChangeAspect="1" noMove="1" noResize="1" noEditPoints="1" noAdjustHandles="1" noChangeArrowheads="1" noChangeShapeType="1" noCrop="1"/>
              </p:cNvPicPr>
              <p:nvPr/>
            </p:nvPicPr>
            <p:blipFill>
              <a:blip r:embed="rId5"/>
              <a:stretch>
                <a:fillRect/>
              </a:stretch>
            </p:blipFill>
            <p:spPr>
              <a:xfrm rot="10149015">
                <a:off x="7220905" y="5123414"/>
                <a:ext cx="7064607" cy="4950938"/>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B4628BD4-0E94-67EA-9853-B2665492127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943006B4-5E75-5BA6-9AB4-3CF3876450BB}"/>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FAC17C17-E37F-6C99-8609-4ED875EB790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BA7E8CBB-7A13-2308-C4ED-AB4B960EFAC4}"/>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2BE970C0-2898-99BA-04F1-A84AD816A669}"/>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BEA7F00C-4627-7CE6-1FF8-61B1A969E61F}"/>
              </a:ext>
            </a:extLst>
          </p:cNvPr>
          <p:cNvSpPr txBox="1"/>
          <p:nvPr/>
        </p:nvSpPr>
        <p:spPr>
          <a:xfrm>
            <a:off x="1348180" y="1822693"/>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DABE36A6-D92E-AA56-F59A-E0F53AF211B9}"/>
              </a:ext>
            </a:extLst>
          </p:cNvPr>
          <p:cNvSpPr txBox="1"/>
          <p:nvPr/>
        </p:nvSpPr>
        <p:spPr>
          <a:xfrm>
            <a:off x="1441257" y="-2039277"/>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7" name="TextBox 6">
            <a:extLst>
              <a:ext uri="{FF2B5EF4-FFF2-40B4-BE49-F238E27FC236}">
                <a16:creationId xmlns:a16="http://schemas.microsoft.com/office/drawing/2014/main" id="{AAE1F9C2-59D5-6336-341C-1AC43628D96B}"/>
              </a:ext>
            </a:extLst>
          </p:cNvPr>
          <p:cNvSpPr txBox="1"/>
          <p:nvPr/>
        </p:nvSpPr>
        <p:spPr>
          <a:xfrm>
            <a:off x="-8190423" y="173368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12" name="TextBox 11">
            <a:extLst>
              <a:ext uri="{FF2B5EF4-FFF2-40B4-BE49-F238E27FC236}">
                <a16:creationId xmlns:a16="http://schemas.microsoft.com/office/drawing/2014/main" id="{6699478B-991F-060E-8053-C369F63AE260}"/>
              </a:ext>
            </a:extLst>
          </p:cNvPr>
          <p:cNvSpPr txBox="1"/>
          <p:nvPr/>
        </p:nvSpPr>
        <p:spPr>
          <a:xfrm>
            <a:off x="-8190423" y="272335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pic>
        <p:nvPicPr>
          <p:cNvPr id="13" name="Рисунок 12"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DCB0D003-BE92-F186-2584-E38468F9F2CE}"/>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l="101470" r="-101470"/>
          <a:stretch/>
        </p:blipFill>
        <p:spPr>
          <a:xfrm>
            <a:off x="2556242" y="4589864"/>
            <a:ext cx="5225984" cy="1125000"/>
          </a:xfrm>
          <a:prstGeom prst="rect">
            <a:avLst/>
          </a:prstGeom>
        </p:spPr>
      </p:pic>
    </p:spTree>
    <p:extLst>
      <p:ext uri="{BB962C8B-B14F-4D97-AF65-F5344CB8AC3E}">
        <p14:creationId xmlns:p14="http://schemas.microsoft.com/office/powerpoint/2010/main" val="63858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ECB5E-44AC-5367-C717-283A83CB6BE8}"/>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8BB27AF-A048-CCBD-A74C-B5BAAC4C353B}"/>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AAA02811-5D9C-A815-09C7-05015CDD0CE4}"/>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A9A3E1D8-805D-A603-1540-FFAB455ECCBF}"/>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4468069D-D1D2-DEF1-32B8-9DCC2238292D}"/>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41581C10-A832-D4F7-C218-3ACB4A2C68A0}"/>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48C2593A-0604-452F-5852-DAFC5486F780}"/>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FFEFF76B-446A-DC72-71D8-C53BD89EFD4F}"/>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E149606A-90B8-7246-0268-C4958BB24047}"/>
                  </a:ext>
                </a:extLst>
              </p:cNvPr>
              <p:cNvGraphicFramePr>
                <a:graphicFrameLocks noChangeAspect="1"/>
              </p:cNvGraphicFramePr>
              <p:nvPr>
                <p:extLst>
                  <p:ext uri="{D42A27DB-BD31-4B8C-83A1-F6EECF244321}">
                    <p14:modId xmlns:p14="http://schemas.microsoft.com/office/powerpoint/2010/main" val="3848294203"/>
                  </p:ext>
                </p:extLst>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E149606A-90B8-7246-0268-C4958BB24047}"/>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37BCE5D1-D37D-6F67-E03D-369CEDBF7C3E}"/>
                  </a:ext>
                </a:extLst>
              </p:cNvPr>
              <p:cNvGraphicFramePr>
                <a:graphicFrameLocks noChangeAspect="1"/>
              </p:cNvGraphicFramePr>
              <p:nvPr>
                <p:extLst>
                  <p:ext uri="{D42A27DB-BD31-4B8C-83A1-F6EECF244321}">
                    <p14:modId xmlns:p14="http://schemas.microsoft.com/office/powerpoint/2010/main" val="1123765489"/>
                  </p:ext>
                </p:extLst>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37BCE5D1-D37D-6F67-E03D-369CEDBF7C3E}"/>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560629AB-6140-2C13-0010-9684B44F733B}"/>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93A4D22-E095-6086-C084-E074F690D8E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11047DFE-4AA0-1B24-14E2-DD2F28DFA22C}"/>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D57145B2-6639-C645-9B14-05D9DD8ADC75}"/>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E8F3587B-E623-216D-5B5E-7ED2C4DFCE1A}"/>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E9DCC6C9-0246-8984-48B3-42934D15D72E}"/>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9B6725BC-38F2-371E-37C8-D949E37C82DC}"/>
              </a:ext>
            </a:extLst>
          </p:cNvPr>
          <p:cNvSpPr txBox="1"/>
          <p:nvPr/>
        </p:nvSpPr>
        <p:spPr>
          <a:xfrm>
            <a:off x="1441257" y="1642243"/>
            <a:ext cx="9959806"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t>
            </a:r>
            <a:r>
              <a:rPr lang="en-US" b="1" dirty="0">
                <a:solidFill>
                  <a:schemeClr val="bg1"/>
                </a:solidFill>
                <a:latin typeface="Gilroy" panose="00000500000000000000" pitchFamily="2" charset="-52"/>
              </a:rPr>
              <a:t>Long Short-Term Memory (LSTM)</a:t>
            </a:r>
            <a:r>
              <a:rPr lang="en-US" dirty="0">
                <a:solidFill>
                  <a:schemeClr val="bg1"/>
                </a:solidFill>
                <a:latin typeface="Gilroy" panose="00000500000000000000" pitchFamily="2" charset="-52"/>
              </a:rPr>
              <a:t>, a type of Recurrent Neural Network (RNN), for short-term weather forecasting. LSTM is well-suited for handling </a:t>
            </a:r>
            <a:r>
              <a:rPr lang="en-US" b="1" dirty="0">
                <a:solidFill>
                  <a:schemeClr val="bg1"/>
                </a:solidFill>
                <a:latin typeface="Gilroy" panose="00000500000000000000" pitchFamily="2" charset="-52"/>
              </a:rPr>
              <a:t>time-series data</a:t>
            </a:r>
            <a:r>
              <a:rPr lang="en-US" dirty="0">
                <a:solidFill>
                  <a:schemeClr val="bg1"/>
                </a:solidFill>
                <a:latin typeface="Gilroy" panose="00000500000000000000" pitchFamily="2" charset="-52"/>
              </a:rPr>
              <a:t>, such as temperature and humidity, due to its ability to capture temporal dependencies.</a:t>
            </a:r>
            <a:endParaRPr lang="kk-KZ"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C2491C6C-CF85-A818-D104-F9A023E94C07}"/>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99F9E09F-E004-C001-83F2-57B2E18461C3}"/>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Forget Gate: Determines which information to discard:</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𝑓𝑡=𝜎(𝑊𝑓⋅[ℎ𝑡−1,𝑥𝑡]+𝑏𝑓)f t​ =</a:t>
            </a:r>
            <a:r>
              <a:rPr lang="el-GR" b="1" dirty="0">
                <a:solidFill>
                  <a:schemeClr val="bg1"/>
                </a:solidFill>
                <a:latin typeface="Gilroy" panose="00000500000000000000" pitchFamily="2" charset="-52"/>
              </a:rPr>
              <a:t>σ(</a:t>
            </a:r>
            <a:r>
              <a:rPr lang="en-US" b="1" dirty="0">
                <a:solidFill>
                  <a:schemeClr val="bg1"/>
                </a:solidFill>
                <a:latin typeface="Gilroy" panose="00000500000000000000" pitchFamily="2" charset="-52"/>
              </a:rPr>
              <a:t>W f​ ⋅[h t−1​ ,x t​ ]+b f​ )</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Input Gate: Updates the cell state with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𝑖𝑡=𝜎(𝑊𝑖⋅[ℎ𝑡−1,𝑥𝑡]+𝑏𝑖)</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𝐶~𝑡=tanh⁡(𝑊𝐶⋅[ℎ𝑡−1,𝑥𝑡]+𝑏𝐶)</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Cell State Update: Combines past and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𝐶𝑡=𝑓𝑡⊙𝐶𝑡−1+𝑖𝑡⊙𝐶~𝑡</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Output Gate: Decides the final output:</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𝑜𝑡=𝜎(𝑊𝑜⋅[ℎ𝑡−1,𝑥𝑡]+𝑏𝑜)</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ℎ𝑡=𝑜𝑡⊙tanh⁡(𝐶𝑡)</a:t>
            </a:r>
            <a:endParaRPr lang="kk-KZ" b="1"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65F17BFE-CEA7-F3CD-D7CE-880D8B97779A}"/>
              </a:ext>
            </a:extLst>
          </p:cNvPr>
          <p:cNvSpPr/>
          <p:nvPr/>
        </p:nvSpPr>
        <p:spPr>
          <a:xfrm>
            <a:off x="0" y="-769620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a:extLst>
              <a:ext uri="{FF2B5EF4-FFF2-40B4-BE49-F238E27FC236}">
                <a16:creationId xmlns:a16="http://schemas.microsoft.com/office/drawing/2014/main" id="{43CC9E9B-5458-B312-1D87-0D91FD4D6DCC}"/>
              </a:ext>
            </a:extLst>
          </p:cNvPr>
          <p:cNvSpPr txBox="1"/>
          <p:nvPr/>
        </p:nvSpPr>
        <p:spPr>
          <a:xfrm>
            <a:off x="2556242" y="-690372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7" name="Рисунок 16">
            <a:extLst>
              <a:ext uri="{FF2B5EF4-FFF2-40B4-BE49-F238E27FC236}">
                <a16:creationId xmlns:a16="http://schemas.microsoft.com/office/drawing/2014/main" id="{A0E6361F-954C-1EB2-025B-812B3D430C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880" y="5806843"/>
            <a:ext cx="7706801" cy="781159"/>
          </a:xfrm>
          <a:prstGeom prst="rect">
            <a:avLst/>
          </a:prstGeom>
        </p:spPr>
      </p:pic>
      <p:pic>
        <p:nvPicPr>
          <p:cNvPr id="15" name="Рисунок 14"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C7B16840-D5CF-B4A7-8FBB-CB35F82A320A}"/>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Lst>
          </a:blip>
          <a:srcRect l="-102666" r="102666"/>
          <a:stretch/>
        </p:blipFill>
        <p:spPr>
          <a:xfrm>
            <a:off x="1441257" y="2167561"/>
            <a:ext cx="9635758" cy="4249733"/>
          </a:xfrm>
          <a:prstGeom prst="rect">
            <a:avLst/>
          </a:prstGeom>
        </p:spPr>
      </p:pic>
      <p:sp>
        <p:nvSpPr>
          <p:cNvPr id="19" name="TextBox 18">
            <a:extLst>
              <a:ext uri="{FF2B5EF4-FFF2-40B4-BE49-F238E27FC236}">
                <a16:creationId xmlns:a16="http://schemas.microsoft.com/office/drawing/2014/main" id="{9ED3D0F7-1BAD-804F-A548-99771DE80F41}"/>
              </a:ext>
            </a:extLst>
          </p:cNvPr>
          <p:cNvSpPr txBox="1"/>
          <p:nvPr/>
        </p:nvSpPr>
        <p:spPr>
          <a:xfrm>
            <a:off x="-2384787" y="909607"/>
            <a:ext cx="3602005" cy="584775"/>
          </a:xfrm>
          <a:prstGeom prst="rect">
            <a:avLst/>
          </a:prstGeom>
          <a:noFill/>
        </p:spPr>
        <p:txBody>
          <a:bodyPr wrap="square" rtlCol="0">
            <a:spAutoFit/>
          </a:bodyPr>
          <a:lstStyle/>
          <a:p>
            <a:r>
              <a:rPr lang="en-US" sz="3200" dirty="0">
                <a:solidFill>
                  <a:schemeClr val="bg1"/>
                </a:solidFill>
                <a:latin typeface="Gilroy ExtraBold" panose="00000900000000000000" pitchFamily="50" charset="-52"/>
              </a:rPr>
              <a:t>Dataset</a:t>
            </a:r>
            <a:endParaRPr lang="ru-RU" sz="3200" dirty="0">
              <a:solidFill>
                <a:schemeClr val="bg1"/>
              </a:solidFill>
              <a:latin typeface="Gilroy ExtraBold" panose="00000900000000000000" pitchFamily="50" charset="-52"/>
            </a:endParaRPr>
          </a:p>
        </p:txBody>
      </p:sp>
      <p:sp>
        <p:nvSpPr>
          <p:cNvPr id="20" name="TextBox 19">
            <a:extLst>
              <a:ext uri="{FF2B5EF4-FFF2-40B4-BE49-F238E27FC236}">
                <a16:creationId xmlns:a16="http://schemas.microsoft.com/office/drawing/2014/main" id="{9B8D5654-7592-AB3F-6765-B16FBF022CC5}"/>
              </a:ext>
            </a:extLst>
          </p:cNvPr>
          <p:cNvSpPr txBox="1"/>
          <p:nvPr/>
        </p:nvSpPr>
        <p:spPr>
          <a:xfrm>
            <a:off x="13902412" y="1537563"/>
            <a:ext cx="9314274" cy="4801314"/>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utilizes data from the </a:t>
            </a:r>
            <a:r>
              <a:rPr lang="en-US" b="1" dirty="0" err="1">
                <a:solidFill>
                  <a:schemeClr val="bg1"/>
                </a:solidFill>
                <a:latin typeface="Gilroy" panose="00000500000000000000" pitchFamily="2" charset="-52"/>
              </a:rPr>
              <a:t>OpenWeatherMap</a:t>
            </a:r>
            <a:r>
              <a:rPr lang="en-US" b="1" dirty="0">
                <a:solidFill>
                  <a:schemeClr val="bg1"/>
                </a:solidFill>
                <a:latin typeface="Gilroy" panose="00000500000000000000" pitchFamily="2" charset="-52"/>
              </a:rPr>
              <a:t> API</a:t>
            </a:r>
            <a:r>
              <a:rPr lang="en-US" dirty="0">
                <a:solidFill>
                  <a:schemeClr val="bg1"/>
                </a:solidFill>
                <a:latin typeface="Gilroy" panose="00000500000000000000" pitchFamily="2" charset="-52"/>
              </a:rPr>
              <a:t> and integrates a database to enhance functionality. Together, they form the foundation for real-time forecasting and historical data management.</a:t>
            </a:r>
          </a:p>
          <a:p>
            <a:r>
              <a:rPr lang="en-US" b="1" dirty="0">
                <a:solidFill>
                  <a:schemeClr val="bg1"/>
                </a:solidFill>
                <a:latin typeface="Gilroy" panose="00000500000000000000" pitchFamily="2" charset="-52"/>
              </a:rPr>
              <a:t>Dataset Features</a:t>
            </a:r>
            <a:r>
              <a:rPr lang="en-US" dirty="0">
                <a:solidFill>
                  <a:schemeClr val="bg1"/>
                </a:solidFill>
                <a:latin typeface="Gilroy" panose="00000500000000000000" pitchFamily="2" charset="-52"/>
              </a:rPr>
              <a:t> (from API):</a:t>
            </a:r>
          </a:p>
          <a:p>
            <a:pPr>
              <a:buFont typeface="Arial" panose="020B0604020202020204" pitchFamily="34" charset="0"/>
              <a:buChar char="•"/>
            </a:pPr>
            <a:r>
              <a:rPr lang="en-US" b="1" dirty="0">
                <a:solidFill>
                  <a:schemeClr val="bg1"/>
                </a:solidFill>
                <a:latin typeface="Gilroy" panose="00000500000000000000" pitchFamily="2" charset="-52"/>
              </a:rPr>
              <a:t>Temperature</a:t>
            </a:r>
            <a:r>
              <a:rPr lang="en-US" dirty="0">
                <a:solidFill>
                  <a:schemeClr val="bg1"/>
                </a:solidFill>
                <a:latin typeface="Gilroy" panose="00000500000000000000" pitchFamily="2" charset="-52"/>
              </a:rPr>
              <a:t> (°C)</a:t>
            </a:r>
          </a:p>
          <a:p>
            <a:pPr>
              <a:buFont typeface="Arial" panose="020B0604020202020204" pitchFamily="34" charset="0"/>
              <a:buChar char="•"/>
            </a:pPr>
            <a:r>
              <a:rPr lang="en-US" b="1" dirty="0">
                <a:solidFill>
                  <a:schemeClr val="bg1"/>
                </a:solidFill>
                <a:latin typeface="Gilroy" panose="00000500000000000000" pitchFamily="2" charset="-52"/>
              </a:rPr>
              <a:t>Humidity</a:t>
            </a:r>
            <a:r>
              <a:rPr lang="en-US" dirty="0">
                <a:solidFill>
                  <a:schemeClr val="bg1"/>
                </a:solidFill>
                <a:latin typeface="Gilroy" panose="00000500000000000000" pitchFamily="2" charset="-52"/>
              </a:rPr>
              <a:t> (%)</a:t>
            </a:r>
          </a:p>
          <a:p>
            <a:pPr>
              <a:buFont typeface="Arial" panose="020B0604020202020204" pitchFamily="34" charset="0"/>
              <a:buChar char="•"/>
            </a:pPr>
            <a:r>
              <a:rPr lang="en-US" b="1" dirty="0">
                <a:solidFill>
                  <a:schemeClr val="bg1"/>
                </a:solidFill>
                <a:latin typeface="Gilroy" panose="00000500000000000000" pitchFamily="2" charset="-52"/>
              </a:rPr>
              <a:t>Wind Speed</a:t>
            </a:r>
            <a:r>
              <a:rPr lang="en-US" dirty="0">
                <a:solidFill>
                  <a:schemeClr val="bg1"/>
                </a:solidFill>
                <a:latin typeface="Gilroy" panose="00000500000000000000" pitchFamily="2" charset="-52"/>
              </a:rPr>
              <a:t> (m/s)</a:t>
            </a:r>
          </a:p>
          <a:p>
            <a:pPr>
              <a:buFont typeface="Arial" panose="020B0604020202020204" pitchFamily="34" charset="0"/>
              <a:buChar char="•"/>
            </a:pPr>
            <a:r>
              <a:rPr lang="en-US" b="1" dirty="0">
                <a:solidFill>
                  <a:schemeClr val="bg1"/>
                </a:solidFill>
                <a:latin typeface="Gilroy" panose="00000500000000000000" pitchFamily="2" charset="-52"/>
              </a:rPr>
              <a:t>Pressure</a:t>
            </a:r>
            <a:r>
              <a:rPr lang="en-US" dirty="0">
                <a:solidFill>
                  <a:schemeClr val="bg1"/>
                </a:solidFill>
                <a:latin typeface="Gilroy" panose="00000500000000000000" pitchFamily="2" charset="-52"/>
              </a:rPr>
              <a:t> (</a:t>
            </a:r>
            <a:r>
              <a:rPr lang="en-US" dirty="0" err="1">
                <a:solidFill>
                  <a:schemeClr val="bg1"/>
                </a:solidFill>
                <a:latin typeface="Gilroy" panose="00000500000000000000" pitchFamily="2" charset="-52"/>
              </a:rPr>
              <a:t>hPa</a:t>
            </a:r>
            <a:r>
              <a:rPr lang="en-US" dirty="0">
                <a:solidFill>
                  <a:schemeClr val="bg1"/>
                </a:solidFill>
                <a:latin typeface="Gilroy" panose="00000500000000000000" pitchFamily="2" charset="-52"/>
              </a:rPr>
              <a:t>)</a:t>
            </a:r>
          </a:p>
          <a:p>
            <a:pPr>
              <a:buFont typeface="Arial" panose="020B0604020202020204" pitchFamily="34" charset="0"/>
              <a:buChar char="•"/>
            </a:pPr>
            <a:r>
              <a:rPr lang="en-US" b="1" dirty="0">
                <a:solidFill>
                  <a:schemeClr val="bg1"/>
                </a:solidFill>
                <a:latin typeface="Gilroy" panose="00000500000000000000" pitchFamily="2" charset="-52"/>
              </a:rPr>
              <a:t>Weather Description</a:t>
            </a:r>
            <a:r>
              <a:rPr lang="en-US" dirty="0">
                <a:solidFill>
                  <a:schemeClr val="bg1"/>
                </a:solidFill>
                <a:latin typeface="Gilroy" panose="00000500000000000000" pitchFamily="2" charset="-52"/>
              </a:rPr>
              <a:t> (e.g., sunny, cloudy, rainy)</a:t>
            </a:r>
          </a:p>
          <a:p>
            <a:pPr>
              <a:buFont typeface="Arial" panose="020B0604020202020204" pitchFamily="34" charset="0"/>
              <a:buChar char="•"/>
            </a:pPr>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Database Integration:</a:t>
            </a:r>
          </a:p>
          <a:p>
            <a:r>
              <a:rPr lang="en-US" dirty="0">
                <a:solidFill>
                  <a:schemeClr val="bg1"/>
                </a:solidFill>
                <a:latin typeface="Gilroy" panose="00000500000000000000" pitchFamily="2" charset="-52"/>
              </a:rPr>
              <a:t>The database stores past weather queries and results to reduce API dependency and improve performance.</a:t>
            </a:r>
          </a:p>
          <a:p>
            <a:r>
              <a:rPr lang="en-US" dirty="0">
                <a:solidFill>
                  <a:schemeClr val="bg1"/>
                </a:solidFill>
                <a:latin typeface="Gilroy" panose="00000500000000000000" pitchFamily="2" charset="-52"/>
              </a:rPr>
              <a:t>Table structure </a:t>
            </a:r>
            <a:r>
              <a:rPr lang="en-US" b="1" i="1" dirty="0" err="1">
                <a:solidFill>
                  <a:schemeClr val="bg1"/>
                </a:solidFill>
                <a:latin typeface="Gilroy" panose="00000500000000000000" pitchFamily="2" charset="-52"/>
              </a:rPr>
              <a:t>WeatherData</a:t>
            </a:r>
            <a:r>
              <a:rPr lang="en-US" dirty="0">
                <a:solidFill>
                  <a:schemeClr val="bg1"/>
                </a:solidFill>
                <a:latin typeface="Gilroy" panose="00000500000000000000" pitchFamily="2" charset="-52"/>
              </a:rPr>
              <a:t>:</a:t>
            </a:r>
          </a:p>
          <a:p>
            <a:r>
              <a:rPr lang="en-US" b="1" dirty="0">
                <a:solidFill>
                  <a:schemeClr val="bg1"/>
                </a:solidFill>
                <a:latin typeface="Gilroy" panose="00000500000000000000" pitchFamily="2" charset="-52"/>
              </a:rPr>
              <a:t>Fields</a:t>
            </a:r>
            <a:r>
              <a:rPr lang="en-US" dirty="0">
                <a:solidFill>
                  <a:schemeClr val="bg1"/>
                </a:solidFill>
                <a:latin typeface="Gilroy" panose="00000500000000000000" pitchFamily="2" charset="-52"/>
              </a:rPr>
              <a:t>: City, Country, Temperature, Humidity, Wind Speed, Timestamp, Weather Description.</a:t>
            </a:r>
          </a:p>
          <a:p>
            <a:endParaRPr lang="ru-RU" dirty="0">
              <a:solidFill>
                <a:schemeClr val="bg1"/>
              </a:solidFill>
              <a:latin typeface="Gilroy" panose="00000500000000000000" pitchFamily="2" charset="-52"/>
            </a:endParaRPr>
          </a:p>
        </p:txBody>
      </p:sp>
    </p:spTree>
    <p:extLst>
      <p:ext uri="{BB962C8B-B14F-4D97-AF65-F5344CB8AC3E}">
        <p14:creationId xmlns:p14="http://schemas.microsoft.com/office/powerpoint/2010/main" val="506387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E9A3-D948-C745-6AA6-C2E0B2421589}"/>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8C1D88F9-5758-FA59-0A5C-9002F193D69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66669FA8-339A-0521-55F6-93CC8B997913}"/>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6466A165-B1E1-4E27-4D7B-54C90766CCD0}"/>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1D7D3606-83C5-69AC-E66A-96DE3C94AEB0}"/>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D644BC06-89BE-409F-F106-E153E13A51CF}"/>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0D75E416-A62C-2305-86E7-6294FE298AC9}"/>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D4A2F7A7-7216-4206-6D27-87E14159BB56}"/>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A2F3962B-83DC-0C7B-E33F-1DD418127824}"/>
                  </a:ext>
                </a:extLst>
              </p:cNvPr>
              <p:cNvGraphicFramePr>
                <a:graphicFrameLocks noChangeAspect="1"/>
              </p:cNvGraphicFramePr>
              <p:nvPr>
                <p:extLst>
                  <p:ext uri="{D42A27DB-BD31-4B8C-83A1-F6EECF244321}">
                    <p14:modId xmlns:p14="http://schemas.microsoft.com/office/powerpoint/2010/main" val="630246621"/>
                  </p:ext>
                </p:extLst>
              </p:nvPr>
            </p:nvGraphicFramePr>
            <p:xfrm rot="14088619">
              <a:off x="9244964" y="-1822488"/>
              <a:ext cx="4318604" cy="4908370"/>
            </p:xfrm>
            <a:graphic>
              <a:graphicData uri="http://schemas.microsoft.com/office/drawing/2017/model3d">
                <am3d:model3d r:embed="rId2">
                  <am3d:spPr>
                    <a:xfrm rot="14088619">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A2F3962B-83DC-0C7B-E33F-1DD418127824}"/>
                  </a:ext>
                </a:extLst>
              </p:cNvPr>
              <p:cNvPicPr>
                <a:picLocks noGrp="1" noRot="1" noChangeAspect="1" noMove="1" noResize="1" noEditPoints="1" noAdjustHandles="1" noChangeArrowheads="1" noChangeShapeType="1" noCrop="1"/>
              </p:cNvPicPr>
              <p:nvPr/>
            </p:nvPicPr>
            <p:blipFill>
              <a:blip r:embed="rId3"/>
              <a:stretch>
                <a:fillRect/>
              </a:stretch>
            </p:blipFill>
            <p:spPr>
              <a:xfrm rot="14088619">
                <a:off x="9244964" y="-1822488"/>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22B1C519-E026-A697-3BE2-D51E61DD1E5A}"/>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22B1C519-E026-A697-3BE2-D51E61DD1E5A}"/>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A4494AF1-CEC3-A221-9434-FC79ECB515C4}"/>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2016AABC-DB35-B20E-2083-BDA520961922}"/>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7631718C-CF9E-0CFC-15C5-830542F5DDFE}"/>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57EA495C-7543-73E4-3DD9-360D832EED30}"/>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EE682C44-D969-086C-DE3A-757DF2D759DF}"/>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2F29517A-057E-2DE2-FF60-731ED5BD0F41}"/>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07AB9412-05EE-CA31-D8D4-8D2F1E301602}"/>
              </a:ext>
            </a:extLst>
          </p:cNvPr>
          <p:cNvSpPr txBox="1"/>
          <p:nvPr/>
        </p:nvSpPr>
        <p:spPr>
          <a:xfrm>
            <a:off x="-10422511" y="1642243"/>
            <a:ext cx="9959806"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t>
            </a:r>
            <a:r>
              <a:rPr lang="en-US" b="1" dirty="0">
                <a:solidFill>
                  <a:schemeClr val="bg1"/>
                </a:solidFill>
                <a:latin typeface="Gilroy" panose="00000500000000000000" pitchFamily="2" charset="-52"/>
              </a:rPr>
              <a:t>Long Short-Term Memory (LSTM)</a:t>
            </a:r>
            <a:r>
              <a:rPr lang="en-US" dirty="0">
                <a:solidFill>
                  <a:schemeClr val="bg1"/>
                </a:solidFill>
                <a:latin typeface="Gilroy" panose="00000500000000000000" pitchFamily="2" charset="-52"/>
              </a:rPr>
              <a:t>, a type of Recurrent Neural Network (RNN), for short-term weather forecasting. LSTM is well-suited for handling </a:t>
            </a:r>
            <a:r>
              <a:rPr lang="en-US" b="1" dirty="0">
                <a:solidFill>
                  <a:schemeClr val="bg1"/>
                </a:solidFill>
                <a:latin typeface="Gilroy" panose="00000500000000000000" pitchFamily="2" charset="-52"/>
              </a:rPr>
              <a:t>time-series data</a:t>
            </a:r>
            <a:r>
              <a:rPr lang="en-US" dirty="0">
                <a:solidFill>
                  <a:schemeClr val="bg1"/>
                </a:solidFill>
                <a:latin typeface="Gilroy" panose="00000500000000000000" pitchFamily="2" charset="-52"/>
              </a:rPr>
              <a:t>, such as temperature and humidity, due to its ability to capture temporal dependencies.</a:t>
            </a:r>
            <a:endParaRPr lang="kk-KZ"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B6419B55-80E2-6158-6DDC-60066066C492}"/>
              </a:ext>
            </a:extLst>
          </p:cNvPr>
          <p:cNvSpPr txBox="1"/>
          <p:nvPr/>
        </p:nvSpPr>
        <p:spPr>
          <a:xfrm>
            <a:off x="1441257" y="-960385"/>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A177986C-C52E-3903-5F9F-397E7F8255CD}"/>
              </a:ext>
            </a:extLst>
          </p:cNvPr>
          <p:cNvSpPr txBox="1"/>
          <p:nvPr/>
        </p:nvSpPr>
        <p:spPr>
          <a:xfrm>
            <a:off x="-10422511"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Forget Gate: Determines which information to discard:</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𝑓𝑡=𝜎(𝑊𝑓⋅[ℎ𝑡−1,𝑥𝑡]+𝑏𝑓)f t​ =</a:t>
            </a:r>
            <a:r>
              <a:rPr lang="el-GR" b="1" dirty="0">
                <a:solidFill>
                  <a:schemeClr val="bg1"/>
                </a:solidFill>
                <a:latin typeface="Gilroy" panose="00000500000000000000" pitchFamily="2" charset="-52"/>
              </a:rPr>
              <a:t>σ(</a:t>
            </a:r>
            <a:r>
              <a:rPr lang="en-US" b="1" dirty="0">
                <a:solidFill>
                  <a:schemeClr val="bg1"/>
                </a:solidFill>
                <a:latin typeface="Gilroy" panose="00000500000000000000" pitchFamily="2" charset="-52"/>
              </a:rPr>
              <a:t>W f​ ⋅[h t−1​ ,x t​ ]+b f​ )</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Input Gate: Updates the cell state with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𝑖𝑡=𝜎(𝑊𝑖⋅[ℎ𝑡−1,𝑥𝑡]+𝑏𝑖)</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𝐶~𝑡=tanh⁡(𝑊𝐶⋅[ℎ𝑡−1,𝑥𝑡]+𝑏𝐶)</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Cell State Update: Combines past and new information:</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𝐶𝑡=𝑓𝑡⊙𝐶𝑡−1+𝑖𝑡⊙𝐶~𝑡</a:t>
            </a:r>
            <a:endParaRPr lang="kk-KZ" b="1" dirty="0">
              <a:solidFill>
                <a:schemeClr val="bg1"/>
              </a:solidFill>
              <a:latin typeface="Gilroy" panose="00000500000000000000" pitchFamily="2" charset="-52"/>
            </a:endParaRPr>
          </a:p>
          <a:p>
            <a:endParaRPr lang="kk-KZ"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Output Gate: Decides the final output:</a:t>
            </a:r>
            <a:endParaRPr lang="kk-KZ"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𝑜𝑡=𝜎(𝑊𝑜⋅[ℎ𝑡−1,𝑥𝑡]+𝑏𝑜)</a:t>
            </a:r>
            <a:r>
              <a:rPr lang="kk-KZ" b="1" dirty="0">
                <a:solidFill>
                  <a:schemeClr val="bg1"/>
                </a:solidFill>
                <a:latin typeface="Gilroy" panose="00000500000000000000" pitchFamily="2" charset="-52"/>
              </a:rPr>
              <a:t> </a:t>
            </a:r>
            <a:r>
              <a:rPr lang="en-US" dirty="0">
                <a:solidFill>
                  <a:schemeClr val="bg1"/>
                </a:solidFill>
                <a:latin typeface="Gilroy" panose="00000500000000000000" pitchFamily="2" charset="-52"/>
              </a:rPr>
              <a:t>and</a:t>
            </a:r>
            <a:r>
              <a:rPr lang="kk-KZ" dirty="0">
                <a:solidFill>
                  <a:schemeClr val="bg1"/>
                </a:solidFill>
                <a:latin typeface="Gilroy" panose="00000500000000000000" pitchFamily="2" charset="-52"/>
              </a:rPr>
              <a:t> </a:t>
            </a:r>
            <a:r>
              <a:rPr lang="en-US" b="1" dirty="0">
                <a:solidFill>
                  <a:schemeClr val="bg1"/>
                </a:solidFill>
                <a:latin typeface="Gilroy" panose="00000500000000000000" pitchFamily="2" charset="-52"/>
              </a:rPr>
              <a:t>ℎ𝑡=𝑜𝑡⊙tanh⁡(𝐶𝑡)</a:t>
            </a:r>
            <a:endParaRPr lang="kk-KZ" b="1"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3C39284E-0402-4184-CA99-F60A5397176A}"/>
              </a:ext>
            </a:extLst>
          </p:cNvPr>
          <p:cNvSpPr/>
          <p:nvPr/>
        </p:nvSpPr>
        <p:spPr>
          <a:xfrm>
            <a:off x="0" y="-769620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descr="Изображение выглядит как текст, снимок экрана, Шрифт, Цвет электрик&#10;&#10;Автоматически созданное описание" hidden="1">
            <a:extLst>
              <a:ext uri="{FF2B5EF4-FFF2-40B4-BE49-F238E27FC236}">
                <a16:creationId xmlns:a16="http://schemas.microsoft.com/office/drawing/2014/main" id="{A48861E0-F2A5-3D36-F7B5-3E95EEB4E4EE}"/>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l="-102666" r="102666"/>
          <a:stretch/>
        </p:blipFill>
        <p:spPr>
          <a:xfrm>
            <a:off x="1441257" y="2167561"/>
            <a:ext cx="9635758" cy="4249733"/>
          </a:xfrm>
          <a:prstGeom prst="rect">
            <a:avLst/>
          </a:prstGeom>
        </p:spPr>
      </p:pic>
      <p:sp>
        <p:nvSpPr>
          <p:cNvPr id="14" name="TextBox 13">
            <a:extLst>
              <a:ext uri="{FF2B5EF4-FFF2-40B4-BE49-F238E27FC236}">
                <a16:creationId xmlns:a16="http://schemas.microsoft.com/office/drawing/2014/main" id="{72C586A7-AA21-CACE-A8A2-0D62B713CA4E}"/>
              </a:ext>
            </a:extLst>
          </p:cNvPr>
          <p:cNvSpPr txBox="1"/>
          <p:nvPr/>
        </p:nvSpPr>
        <p:spPr>
          <a:xfrm>
            <a:off x="2556242" y="-690372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17" name="Рисунок 16">
            <a:extLst>
              <a:ext uri="{FF2B5EF4-FFF2-40B4-BE49-F238E27FC236}">
                <a16:creationId xmlns:a16="http://schemas.microsoft.com/office/drawing/2014/main" id="{9885DF1B-1C93-5C7D-9659-5B80F658EA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880" y="7489994"/>
            <a:ext cx="7706801" cy="781159"/>
          </a:xfrm>
          <a:prstGeom prst="rect">
            <a:avLst/>
          </a:prstGeom>
        </p:spPr>
      </p:pic>
      <p:sp>
        <p:nvSpPr>
          <p:cNvPr id="19" name="TextBox 18">
            <a:extLst>
              <a:ext uri="{FF2B5EF4-FFF2-40B4-BE49-F238E27FC236}">
                <a16:creationId xmlns:a16="http://schemas.microsoft.com/office/drawing/2014/main" id="{11D78E68-A066-3D11-3932-414042A416BF}"/>
              </a:ext>
            </a:extLst>
          </p:cNvPr>
          <p:cNvSpPr txBox="1"/>
          <p:nvPr/>
        </p:nvSpPr>
        <p:spPr>
          <a:xfrm>
            <a:off x="1569720" y="909607"/>
            <a:ext cx="3602005" cy="584775"/>
          </a:xfrm>
          <a:prstGeom prst="rect">
            <a:avLst/>
          </a:prstGeom>
          <a:noFill/>
        </p:spPr>
        <p:txBody>
          <a:bodyPr wrap="square" rtlCol="0">
            <a:spAutoFit/>
          </a:bodyPr>
          <a:lstStyle/>
          <a:p>
            <a:r>
              <a:rPr lang="en-US" sz="3200" dirty="0">
                <a:solidFill>
                  <a:schemeClr val="bg1"/>
                </a:solidFill>
                <a:latin typeface="Gilroy ExtraBold" panose="00000900000000000000" pitchFamily="50" charset="-52"/>
              </a:rPr>
              <a:t>Dataset</a:t>
            </a:r>
            <a:endParaRPr lang="ru-RU" sz="3200" dirty="0">
              <a:solidFill>
                <a:schemeClr val="bg1"/>
              </a:solidFill>
              <a:latin typeface="Gilroy ExtraBold" panose="00000900000000000000" pitchFamily="50" charset="-52"/>
            </a:endParaRPr>
          </a:p>
        </p:txBody>
      </p:sp>
      <p:sp>
        <p:nvSpPr>
          <p:cNvPr id="20" name="TextBox 19">
            <a:extLst>
              <a:ext uri="{FF2B5EF4-FFF2-40B4-BE49-F238E27FC236}">
                <a16:creationId xmlns:a16="http://schemas.microsoft.com/office/drawing/2014/main" id="{78AA829C-C1F4-966F-5519-B37BBD5B5215}"/>
              </a:ext>
            </a:extLst>
          </p:cNvPr>
          <p:cNvSpPr txBox="1"/>
          <p:nvPr/>
        </p:nvSpPr>
        <p:spPr>
          <a:xfrm>
            <a:off x="1569720" y="1537563"/>
            <a:ext cx="9314274" cy="4801314"/>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utilizes data from the </a:t>
            </a:r>
            <a:r>
              <a:rPr lang="en-US" b="1" dirty="0" err="1">
                <a:solidFill>
                  <a:schemeClr val="bg1"/>
                </a:solidFill>
                <a:latin typeface="Gilroy" panose="00000500000000000000" pitchFamily="2" charset="-52"/>
              </a:rPr>
              <a:t>OpenWeatherMap</a:t>
            </a:r>
            <a:r>
              <a:rPr lang="en-US" b="1" dirty="0">
                <a:solidFill>
                  <a:schemeClr val="bg1"/>
                </a:solidFill>
                <a:latin typeface="Gilroy" panose="00000500000000000000" pitchFamily="2" charset="-52"/>
              </a:rPr>
              <a:t> API</a:t>
            </a:r>
            <a:r>
              <a:rPr lang="en-US" dirty="0">
                <a:solidFill>
                  <a:schemeClr val="bg1"/>
                </a:solidFill>
                <a:latin typeface="Gilroy" panose="00000500000000000000" pitchFamily="2" charset="-52"/>
              </a:rPr>
              <a:t> and integrates a database to enhance functionality. Together, they form the foundation for real-time forecasting and historical data management.</a:t>
            </a:r>
          </a:p>
          <a:p>
            <a:r>
              <a:rPr lang="en-US" b="1" dirty="0">
                <a:solidFill>
                  <a:schemeClr val="bg1"/>
                </a:solidFill>
                <a:latin typeface="Gilroy" panose="00000500000000000000" pitchFamily="2" charset="-52"/>
              </a:rPr>
              <a:t>Dataset Features</a:t>
            </a:r>
            <a:r>
              <a:rPr lang="en-US" dirty="0">
                <a:solidFill>
                  <a:schemeClr val="bg1"/>
                </a:solidFill>
                <a:latin typeface="Gilroy" panose="00000500000000000000" pitchFamily="2" charset="-52"/>
              </a:rPr>
              <a:t> (from API):</a:t>
            </a:r>
          </a:p>
          <a:p>
            <a:pPr>
              <a:buFont typeface="Arial" panose="020B0604020202020204" pitchFamily="34" charset="0"/>
              <a:buChar char="•"/>
            </a:pPr>
            <a:r>
              <a:rPr lang="en-US" b="1" dirty="0">
                <a:solidFill>
                  <a:schemeClr val="bg1"/>
                </a:solidFill>
                <a:latin typeface="Gilroy" panose="00000500000000000000" pitchFamily="2" charset="-52"/>
              </a:rPr>
              <a:t>Temperature</a:t>
            </a:r>
            <a:r>
              <a:rPr lang="en-US" dirty="0">
                <a:solidFill>
                  <a:schemeClr val="bg1"/>
                </a:solidFill>
                <a:latin typeface="Gilroy" panose="00000500000000000000" pitchFamily="2" charset="-52"/>
              </a:rPr>
              <a:t> (°C)</a:t>
            </a:r>
          </a:p>
          <a:p>
            <a:pPr>
              <a:buFont typeface="Arial" panose="020B0604020202020204" pitchFamily="34" charset="0"/>
              <a:buChar char="•"/>
            </a:pPr>
            <a:r>
              <a:rPr lang="en-US" b="1" dirty="0">
                <a:solidFill>
                  <a:schemeClr val="bg1"/>
                </a:solidFill>
                <a:latin typeface="Gilroy" panose="00000500000000000000" pitchFamily="2" charset="-52"/>
              </a:rPr>
              <a:t>Humidity</a:t>
            </a:r>
            <a:r>
              <a:rPr lang="en-US" dirty="0">
                <a:solidFill>
                  <a:schemeClr val="bg1"/>
                </a:solidFill>
                <a:latin typeface="Gilroy" panose="00000500000000000000" pitchFamily="2" charset="-52"/>
              </a:rPr>
              <a:t> (%)</a:t>
            </a:r>
          </a:p>
          <a:p>
            <a:pPr>
              <a:buFont typeface="Arial" panose="020B0604020202020204" pitchFamily="34" charset="0"/>
              <a:buChar char="•"/>
            </a:pPr>
            <a:r>
              <a:rPr lang="en-US" b="1" dirty="0">
                <a:solidFill>
                  <a:schemeClr val="bg1"/>
                </a:solidFill>
                <a:latin typeface="Gilroy" panose="00000500000000000000" pitchFamily="2" charset="-52"/>
              </a:rPr>
              <a:t>Wind Speed</a:t>
            </a:r>
            <a:r>
              <a:rPr lang="en-US" dirty="0">
                <a:solidFill>
                  <a:schemeClr val="bg1"/>
                </a:solidFill>
                <a:latin typeface="Gilroy" panose="00000500000000000000" pitchFamily="2" charset="-52"/>
              </a:rPr>
              <a:t> (m/s)</a:t>
            </a:r>
          </a:p>
          <a:p>
            <a:pPr>
              <a:buFont typeface="Arial" panose="020B0604020202020204" pitchFamily="34" charset="0"/>
              <a:buChar char="•"/>
            </a:pPr>
            <a:r>
              <a:rPr lang="en-US" b="1" dirty="0">
                <a:solidFill>
                  <a:schemeClr val="bg1"/>
                </a:solidFill>
                <a:latin typeface="Gilroy" panose="00000500000000000000" pitchFamily="2" charset="-52"/>
              </a:rPr>
              <a:t>Pressure</a:t>
            </a:r>
            <a:r>
              <a:rPr lang="en-US" dirty="0">
                <a:solidFill>
                  <a:schemeClr val="bg1"/>
                </a:solidFill>
                <a:latin typeface="Gilroy" panose="00000500000000000000" pitchFamily="2" charset="-52"/>
              </a:rPr>
              <a:t> (</a:t>
            </a:r>
            <a:r>
              <a:rPr lang="en-US" dirty="0" err="1">
                <a:solidFill>
                  <a:schemeClr val="bg1"/>
                </a:solidFill>
                <a:latin typeface="Gilroy" panose="00000500000000000000" pitchFamily="2" charset="-52"/>
              </a:rPr>
              <a:t>hPa</a:t>
            </a:r>
            <a:r>
              <a:rPr lang="en-US" dirty="0">
                <a:solidFill>
                  <a:schemeClr val="bg1"/>
                </a:solidFill>
                <a:latin typeface="Gilroy" panose="00000500000000000000" pitchFamily="2" charset="-52"/>
              </a:rPr>
              <a:t>)</a:t>
            </a:r>
          </a:p>
          <a:p>
            <a:pPr>
              <a:buFont typeface="Arial" panose="020B0604020202020204" pitchFamily="34" charset="0"/>
              <a:buChar char="•"/>
            </a:pPr>
            <a:r>
              <a:rPr lang="en-US" b="1" dirty="0">
                <a:solidFill>
                  <a:schemeClr val="bg1"/>
                </a:solidFill>
                <a:latin typeface="Gilroy" panose="00000500000000000000" pitchFamily="2" charset="-52"/>
              </a:rPr>
              <a:t>Weather Description</a:t>
            </a:r>
            <a:r>
              <a:rPr lang="en-US" dirty="0">
                <a:solidFill>
                  <a:schemeClr val="bg1"/>
                </a:solidFill>
                <a:latin typeface="Gilroy" panose="00000500000000000000" pitchFamily="2" charset="-52"/>
              </a:rPr>
              <a:t> (e.g., sunny, cloudy, rainy)</a:t>
            </a:r>
          </a:p>
          <a:p>
            <a:pPr>
              <a:buFont typeface="Arial" panose="020B0604020202020204" pitchFamily="34" charset="0"/>
              <a:buChar char="•"/>
            </a:pPr>
            <a:endParaRPr lang="en-US" dirty="0">
              <a:solidFill>
                <a:schemeClr val="bg1"/>
              </a:solidFill>
              <a:latin typeface="Gilroy" panose="00000500000000000000" pitchFamily="2" charset="-52"/>
            </a:endParaRPr>
          </a:p>
          <a:p>
            <a:r>
              <a:rPr lang="en-US" b="1" dirty="0">
                <a:solidFill>
                  <a:schemeClr val="bg1"/>
                </a:solidFill>
                <a:latin typeface="Gilroy" panose="00000500000000000000" pitchFamily="2" charset="-52"/>
              </a:rPr>
              <a:t>Database Integration:</a:t>
            </a:r>
          </a:p>
          <a:p>
            <a:r>
              <a:rPr lang="en-US" dirty="0">
                <a:solidFill>
                  <a:schemeClr val="bg1"/>
                </a:solidFill>
                <a:latin typeface="Gilroy" panose="00000500000000000000" pitchFamily="2" charset="-52"/>
              </a:rPr>
              <a:t>The database stores past weather queries and results to reduce API dependency and improve performance.</a:t>
            </a:r>
          </a:p>
          <a:p>
            <a:r>
              <a:rPr lang="en-US" dirty="0">
                <a:solidFill>
                  <a:schemeClr val="bg1"/>
                </a:solidFill>
                <a:latin typeface="Gilroy" panose="00000500000000000000" pitchFamily="2" charset="-52"/>
              </a:rPr>
              <a:t>Table structure </a:t>
            </a:r>
            <a:r>
              <a:rPr lang="en-US" b="1" i="1" dirty="0" err="1">
                <a:solidFill>
                  <a:schemeClr val="bg1"/>
                </a:solidFill>
                <a:latin typeface="Gilroy" panose="00000500000000000000" pitchFamily="2" charset="-52"/>
              </a:rPr>
              <a:t>WeatherData</a:t>
            </a:r>
            <a:r>
              <a:rPr lang="en-US" dirty="0">
                <a:solidFill>
                  <a:schemeClr val="bg1"/>
                </a:solidFill>
                <a:latin typeface="Gilroy" panose="00000500000000000000" pitchFamily="2" charset="-52"/>
              </a:rPr>
              <a:t>:</a:t>
            </a:r>
          </a:p>
          <a:p>
            <a:r>
              <a:rPr lang="en-US" b="1" dirty="0">
                <a:solidFill>
                  <a:schemeClr val="bg1"/>
                </a:solidFill>
                <a:latin typeface="Gilroy" panose="00000500000000000000" pitchFamily="2" charset="-52"/>
              </a:rPr>
              <a:t>Fields</a:t>
            </a:r>
            <a:r>
              <a:rPr lang="en-US" dirty="0">
                <a:solidFill>
                  <a:schemeClr val="bg1"/>
                </a:solidFill>
                <a:latin typeface="Gilroy" panose="00000500000000000000" pitchFamily="2" charset="-52"/>
              </a:rPr>
              <a:t>: City, Country, Temperature, Humidity, Wind Speed, Timestamp, Weather Description.</a:t>
            </a:r>
          </a:p>
          <a:p>
            <a:endParaRPr lang="ru-RU" dirty="0">
              <a:solidFill>
                <a:schemeClr val="bg1"/>
              </a:solidFill>
              <a:latin typeface="Gilroy" panose="00000500000000000000" pitchFamily="2" charset="-52"/>
            </a:endParaRPr>
          </a:p>
        </p:txBody>
      </p:sp>
    </p:spTree>
    <p:extLst>
      <p:ext uri="{BB962C8B-B14F-4D97-AF65-F5344CB8AC3E}">
        <p14:creationId xmlns:p14="http://schemas.microsoft.com/office/powerpoint/2010/main" val="2701766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4CE2E-F3C8-52BD-D2B2-6376BB24F5B9}"/>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DA95589-83EB-480D-3331-6430CCB3812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1FFD72E8-4D51-FE6B-43F4-EC1B80303F0C}"/>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DD9016D5-49EE-0384-E025-EFA9344525C3}"/>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660E9066-6F43-FE1A-E1A2-1BD817E59EEF}"/>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ACC7CE6A-EE99-FEC8-505A-2AA0314D6BB3}"/>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DBBAF2A7-EF4F-2FD3-055B-F54BD97379FF}"/>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592577D2-4B5B-A3C5-D0DF-535BB8098F8A}"/>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051546ED-24F1-8D13-1A32-42D8D259FF71}"/>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051546ED-24F1-8D13-1A32-42D8D259FF71}"/>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1CB010F6-17C1-70B8-11A1-91CBDB91F5CC}"/>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1CB010F6-17C1-70B8-11A1-91CBDB91F5CC}"/>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AF8D2965-81B2-4FED-D5A2-1097C1446F2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4D856FF0-738E-0552-501A-BA12E75F888F}"/>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7229D421-524E-FDE1-C6B0-02CA04B0E521}"/>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A315E18A-DE19-6459-A808-9B5901613547}"/>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BE3E9C20-961B-187D-D538-5FD8381E6E16}"/>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489ED8F6-59D1-6DFA-7B2D-697B7D4634E8}"/>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B6410FF6-9DB6-7D53-51F2-27966FBD6DB9}"/>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3DF03EAC-3FD1-521F-DA8D-F1BC3EA49E77}"/>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3C774B4C-F69D-13CD-AC6F-83BFD1FD3531}"/>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62D0644E-EE23-32A1-7E93-AE65CB80CCC1}"/>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86541266-8E43-0C64-238A-931DDC138D36}"/>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13613365-0130-B538-B5EB-4E53AEB32BF3}"/>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4C834398-C6ED-60EC-6576-C48AF68C54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91481" y="2054085"/>
            <a:ext cx="9635758" cy="4249733"/>
          </a:xfrm>
          <a:prstGeom prst="rect">
            <a:avLst/>
          </a:prstGeom>
        </p:spPr>
      </p:pic>
      <p:sp>
        <p:nvSpPr>
          <p:cNvPr id="24" name="TextBox 23">
            <a:extLst>
              <a:ext uri="{FF2B5EF4-FFF2-40B4-BE49-F238E27FC236}">
                <a16:creationId xmlns:a16="http://schemas.microsoft.com/office/drawing/2014/main" id="{518F4CAF-CC2F-CFB2-01D2-7D7041CD2AFC}"/>
              </a:ext>
            </a:extLst>
          </p:cNvPr>
          <p:cNvSpPr txBox="1"/>
          <p:nvPr/>
        </p:nvSpPr>
        <p:spPr>
          <a:xfrm>
            <a:off x="2556242" y="792480"/>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Classification Diagram</a:t>
            </a:r>
            <a:endParaRPr lang="ru-RU" sz="4000" dirty="0">
              <a:solidFill>
                <a:srgbClr val="0070C0"/>
              </a:solidFill>
              <a:latin typeface="Gilroy ExtraBold" panose="00000900000000000000" pitchFamily="50" charset="-52"/>
            </a:endParaRPr>
          </a:p>
        </p:txBody>
      </p:sp>
      <p:pic>
        <p:nvPicPr>
          <p:cNvPr id="25" name="Рисунок 2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4B5D42A5-A7E6-0D33-ED3D-EC2C8E9B12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9612070"/>
            <a:ext cx="3269536" cy="5745203"/>
          </a:xfrm>
          <a:prstGeom prst="rect">
            <a:avLst/>
          </a:prstGeom>
        </p:spPr>
      </p:pic>
      <p:grpSp>
        <p:nvGrpSpPr>
          <p:cNvPr id="26" name="Группа 25">
            <a:extLst>
              <a:ext uri="{FF2B5EF4-FFF2-40B4-BE49-F238E27FC236}">
                <a16:creationId xmlns:a16="http://schemas.microsoft.com/office/drawing/2014/main" id="{BED2438B-8892-E9B1-574D-25A4A82D50E1}"/>
              </a:ext>
            </a:extLst>
          </p:cNvPr>
          <p:cNvGrpSpPr/>
          <p:nvPr/>
        </p:nvGrpSpPr>
        <p:grpSpPr>
          <a:xfrm>
            <a:off x="13729880" y="2400469"/>
            <a:ext cx="3719065" cy="1414799"/>
            <a:chOff x="6555352" y="2400469"/>
            <a:chExt cx="3719065" cy="1414799"/>
          </a:xfrm>
        </p:grpSpPr>
        <p:sp>
          <p:nvSpPr>
            <p:cNvPr id="27" name="TextBox 26">
              <a:extLst>
                <a:ext uri="{FF2B5EF4-FFF2-40B4-BE49-F238E27FC236}">
                  <a16:creationId xmlns:a16="http://schemas.microsoft.com/office/drawing/2014/main" id="{3AC9F018-00ED-64FF-0396-B1031F9D71F4}"/>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28" name="TextBox 27">
              <a:extLst>
                <a:ext uri="{FF2B5EF4-FFF2-40B4-BE49-F238E27FC236}">
                  <a16:creationId xmlns:a16="http://schemas.microsoft.com/office/drawing/2014/main" id="{2A5685BB-4341-D1DE-A78D-28E498071E8A}"/>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spTree>
    <p:extLst>
      <p:ext uri="{BB962C8B-B14F-4D97-AF65-F5344CB8AC3E}">
        <p14:creationId xmlns:p14="http://schemas.microsoft.com/office/powerpoint/2010/main" val="46258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EDAF-745F-BF9F-EAFE-93EA672FB0D7}"/>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8E99E6AA-BAE8-9979-39E5-F343CD9BC8A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0">
                <a:schemeClr val="tx2">
                  <a:lumMod val="50000"/>
                  <a:lumOff val="50000"/>
                  <a:shade val="30000"/>
                  <a:satMod val="115000"/>
                </a:schemeClr>
              </a:gs>
              <a:gs pos="50000">
                <a:schemeClr val="tx2">
                  <a:lumMod val="50000"/>
                  <a:lumOff val="50000"/>
                  <a:shade val="67500"/>
                  <a:satMod val="115000"/>
                </a:schemeClr>
              </a:gs>
              <a:gs pos="100000">
                <a:schemeClr val="tx2">
                  <a:lumMod val="50000"/>
                  <a:lumOff val="5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противолежащие углы 8">
            <a:extLst>
              <a:ext uri="{FF2B5EF4-FFF2-40B4-BE49-F238E27FC236}">
                <a16:creationId xmlns:a16="http://schemas.microsoft.com/office/drawing/2014/main" id="{59025771-2BD1-6E4C-F867-6AF3BBF8758B}"/>
              </a:ext>
            </a:extLst>
          </p:cNvPr>
          <p:cNvSpPr/>
          <p:nvPr/>
        </p:nvSpPr>
        <p:spPr>
          <a:xfrm>
            <a:off x="13039269" y="-1"/>
            <a:ext cx="5298912" cy="6857999"/>
          </a:xfrm>
          <a:prstGeom prst="round2Diag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скругленные противолежащие углы 2">
            <a:extLst>
              <a:ext uri="{FF2B5EF4-FFF2-40B4-BE49-F238E27FC236}">
                <a16:creationId xmlns:a16="http://schemas.microsoft.com/office/drawing/2014/main" id="{80E89294-0F9E-87B4-8B05-4D8F4B8FE52B}"/>
              </a:ext>
            </a:extLst>
          </p:cNvPr>
          <p:cNvSpPr/>
          <p:nvPr/>
        </p:nvSpPr>
        <p:spPr>
          <a:xfrm>
            <a:off x="0" y="-50717"/>
            <a:ext cx="14243427" cy="6934073"/>
          </a:xfrm>
          <a:prstGeom prst="round2Diag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противолежащие углы 1">
            <a:extLst>
              <a:ext uri="{FF2B5EF4-FFF2-40B4-BE49-F238E27FC236}">
                <a16:creationId xmlns:a16="http://schemas.microsoft.com/office/drawing/2014/main" id="{BE640DBC-0D1C-C2A8-72E0-25FA24912B6B}"/>
              </a:ext>
            </a:extLst>
          </p:cNvPr>
          <p:cNvSpPr/>
          <p:nvPr/>
        </p:nvSpPr>
        <p:spPr>
          <a:xfrm>
            <a:off x="14206839" y="-25359"/>
            <a:ext cx="5298912" cy="6857999"/>
          </a:xfrm>
          <a:prstGeom prst="round2DiagRect">
            <a:avLst/>
          </a:prstGeom>
          <a:gradFill flip="none" rotWithShape="1">
            <a:gsLst>
              <a:gs pos="0">
                <a:schemeClr val="bg1"/>
              </a:gs>
              <a:gs pos="36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3FC1F9C0-D8D9-E15A-FCB6-31B3AB57F018}"/>
              </a:ext>
            </a:extLst>
          </p:cNvPr>
          <p:cNvSpPr/>
          <p:nvPr/>
        </p:nvSpPr>
        <p:spPr>
          <a:xfrm flipH="1">
            <a:off x="563880" y="434341"/>
            <a:ext cx="11064240" cy="5989319"/>
          </a:xfrm>
          <a:prstGeom prst="roundRect">
            <a:avLst>
              <a:gd name="adj" fmla="val 11859"/>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51FE2922-5D6D-DF8D-2931-CBB3A79BEDFE}"/>
              </a:ext>
            </a:extLst>
          </p:cNvPr>
          <p:cNvSpPr/>
          <p:nvPr/>
        </p:nvSpPr>
        <p:spPr>
          <a:xfrm rot="10800000">
            <a:off x="-1279011" y="-1500398"/>
            <a:ext cx="2613194" cy="261319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E078AFF9-7D00-EDEF-E2FA-91BF893C22F5}"/>
              </a:ext>
            </a:extLst>
          </p:cNvPr>
          <p:cNvSpPr/>
          <p:nvPr/>
        </p:nvSpPr>
        <p:spPr>
          <a:xfrm rot="11071484">
            <a:off x="-1782580" y="-1937916"/>
            <a:ext cx="3348295" cy="3348295"/>
          </a:xfrm>
          <a:prstGeom prst="ellipse">
            <a:avLst/>
          </a:prstGeom>
          <a:noFill/>
          <a:ln w="1619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m3d="http://schemas.microsoft.com/office/drawing/2017/model3d" Requires="am3d">
          <p:graphicFrame>
            <p:nvGraphicFramePr>
              <p:cNvPr id="8" name="Трехмерная модель 7">
                <a:extLst>
                  <a:ext uri="{FF2B5EF4-FFF2-40B4-BE49-F238E27FC236}">
                    <a16:creationId xmlns:a16="http://schemas.microsoft.com/office/drawing/2014/main" id="{47FD00DF-51C9-A164-FB9F-1293D6AF751B}"/>
                  </a:ext>
                </a:extLst>
              </p:cNvPr>
              <p:cNvGraphicFramePr>
                <a:graphicFrameLocks noChangeAspect="1"/>
              </p:cNvGraphicFramePr>
              <p:nvPr/>
            </p:nvGraphicFramePr>
            <p:xfrm rot="21112706">
              <a:off x="8633502" y="3688983"/>
              <a:ext cx="4318604" cy="4908370"/>
            </p:xfrm>
            <a:graphic>
              <a:graphicData uri="http://schemas.microsoft.com/office/drawing/2017/model3d">
                <am3d:model3d r:embed="rId2">
                  <am3d:spPr>
                    <a:xfrm rot="21112706">
                      <a:off x="0" y="0"/>
                      <a:ext cx="4318604" cy="4908370"/>
                    </a:xfrm>
                    <a:prstGeom prst="rect">
                      <a:avLst/>
                    </a:prstGeom>
                  </am3d:spPr>
                  <am3d:camera>
                    <am3d:pos x="0" y="0" z="72197565"/>
                    <am3d:up dx="0" dy="36000000" dz="0"/>
                    <am3d:lookAt x="0" y="0" z="0"/>
                    <am3d:perspective fov="2700000"/>
                  </am3d:camera>
                  <am3d:trans>
                    <am3d:meterPerModelUnit n="393105" d="1000000"/>
                    <am3d:preTrans dx="-2018321" dy="-209141" dz="1565513"/>
                    <am3d:scale>
                      <am3d:sx n="1000000" d="1000000"/>
                      <am3d:sy n="1000000" d="1000000"/>
                      <am3d:sz n="1000000" d="1000000"/>
                    </am3d:scale>
                    <am3d:rot ax="179063" ay="-841381" az="-43424"/>
                    <am3d:postTrans dx="0" dy="0" dz="0"/>
                  </am3d:trans>
                  <am3d:raster rName="Office3DRenderer" rVer="16.0.8326">
                    <am3d:blip r:embed="rId3"/>
                  </am3d:raster>
                  <am3d:objViewport viewportSz="711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Трехмерная модель 7">
                <a:extLst>
                  <a:ext uri="{FF2B5EF4-FFF2-40B4-BE49-F238E27FC236}">
                    <a16:creationId xmlns:a16="http://schemas.microsoft.com/office/drawing/2014/main" id="{47FD00DF-51C9-A164-FB9F-1293D6AF751B}"/>
                  </a:ext>
                </a:extLst>
              </p:cNvPr>
              <p:cNvPicPr>
                <a:picLocks noGrp="1" noRot="1" noChangeAspect="1" noMove="1" noResize="1" noEditPoints="1" noAdjustHandles="1" noChangeArrowheads="1" noChangeShapeType="1" noCrop="1"/>
              </p:cNvPicPr>
              <p:nvPr/>
            </p:nvPicPr>
            <p:blipFill>
              <a:blip r:embed="rId3"/>
              <a:stretch>
                <a:fillRect/>
              </a:stretch>
            </p:blipFill>
            <p:spPr>
              <a:xfrm rot="21112706">
                <a:off x="8633502" y="3688983"/>
                <a:ext cx="4318604" cy="4908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Трехмерная модель 15">
                <a:extLst>
                  <a:ext uri="{FF2B5EF4-FFF2-40B4-BE49-F238E27FC236}">
                    <a16:creationId xmlns:a16="http://schemas.microsoft.com/office/drawing/2014/main" id="{1B24C1BD-FBE2-1A9F-260E-1BCDBBFB5404}"/>
                  </a:ext>
                </a:extLst>
              </p:cNvPr>
              <p:cNvGraphicFramePr>
                <a:graphicFrameLocks noChangeAspect="1"/>
              </p:cNvGraphicFramePr>
              <p:nvPr/>
            </p:nvGraphicFramePr>
            <p:xfrm rot="1385981">
              <a:off x="10271650" y="7896361"/>
              <a:ext cx="6702807" cy="5465072"/>
            </p:xfrm>
            <a:graphic>
              <a:graphicData uri="http://schemas.microsoft.com/office/drawing/2017/model3d">
                <am3d:model3d r:embed="rId4">
                  <am3d:spPr>
                    <a:xfrm rot="1385981">
                      <a:off x="0" y="0"/>
                      <a:ext cx="6702807" cy="5465072"/>
                    </a:xfrm>
                    <a:prstGeom prst="rect">
                      <a:avLst/>
                    </a:prstGeom>
                  </am3d:spPr>
                  <am3d:camera>
                    <am3d:pos x="0" y="0" z="62763463"/>
                    <am3d:up dx="0" dy="36000000" dz="0"/>
                    <am3d:lookAt x="0" y="0" z="0"/>
                    <am3d:perspective fov="2700000"/>
                  </am3d:camera>
                  <am3d:trans>
                    <am3d:meterPerModelUnit n="481141" d="1000000"/>
                    <am3d:preTrans dx="611054" dy="-1678509" dz="1188"/>
                    <am3d:scale>
                      <am3d:sx n="1000000" d="1000000"/>
                      <am3d:sy n="1000000" d="1000000"/>
                      <am3d:sz n="1000000" d="1000000"/>
                    </am3d:scale>
                    <am3d:rot ax="1553575" ay="1337888" az="626158"/>
                    <am3d:postTrans dx="0" dy="0" dz="0"/>
                  </am3d:trans>
                  <am3d:raster rName="Office3DRenderer" rVer="16.0.8326">
                    <am3d:blip r:embed="rId5"/>
                  </am3d:raster>
                  <am3d:objViewport viewportSz="9616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Трехмерная модель 15">
                <a:extLst>
                  <a:ext uri="{FF2B5EF4-FFF2-40B4-BE49-F238E27FC236}">
                    <a16:creationId xmlns:a16="http://schemas.microsoft.com/office/drawing/2014/main" id="{1B24C1BD-FBE2-1A9F-260E-1BCDBBFB5404}"/>
                  </a:ext>
                </a:extLst>
              </p:cNvPr>
              <p:cNvPicPr>
                <a:picLocks noGrp="1" noRot="1" noChangeAspect="1" noMove="1" noResize="1" noEditPoints="1" noAdjustHandles="1" noChangeArrowheads="1" noChangeShapeType="1" noCrop="1"/>
              </p:cNvPicPr>
              <p:nvPr/>
            </p:nvPicPr>
            <p:blipFill>
              <a:blip r:embed="rId5"/>
              <a:stretch>
                <a:fillRect/>
              </a:stretch>
            </p:blipFill>
            <p:spPr>
              <a:xfrm rot="1385981">
                <a:off x="10271650" y="7896361"/>
                <a:ext cx="6702807" cy="5465072"/>
              </a:xfrm>
              <a:prstGeom prst="rect">
                <a:avLst/>
              </a:prstGeom>
            </p:spPr>
          </p:pic>
        </mc:Fallback>
      </mc:AlternateContent>
      <p:pic>
        <p:nvPicPr>
          <p:cNvPr id="51" name="Рисунок 50"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6FCA02B6-88AC-2602-61A2-0221163E6E0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l="101775" r="-101775"/>
          <a:stretch/>
        </p:blipFill>
        <p:spPr>
          <a:xfrm>
            <a:off x="2556242" y="4586345"/>
            <a:ext cx="5225985" cy="1125000"/>
          </a:xfrm>
          <a:prstGeom prst="rect">
            <a:avLst/>
          </a:prstGeom>
        </p:spPr>
      </p:pic>
      <p:pic>
        <p:nvPicPr>
          <p:cNvPr id="53" name="Рисунок 52"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4EA8194-FBA4-DE46-8650-4EF58D1AA7BB}"/>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l="-102712" r="102712"/>
          <a:stretch/>
        </p:blipFill>
        <p:spPr>
          <a:xfrm>
            <a:off x="4091768" y="3441841"/>
            <a:ext cx="5245382" cy="1105603"/>
          </a:xfrm>
          <a:prstGeom prst="rect">
            <a:avLst/>
          </a:prstGeom>
        </p:spPr>
      </p:pic>
      <p:pic>
        <p:nvPicPr>
          <p:cNvPr id="55" name="Рисунок 5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F2375E24-8B40-3F34-43A5-A47D73340754}"/>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l="103087" r="-103087"/>
          <a:stretch/>
        </p:blipFill>
        <p:spPr>
          <a:xfrm>
            <a:off x="2643123" y="2275169"/>
            <a:ext cx="5162254" cy="1127771"/>
          </a:xfrm>
          <a:prstGeom prst="rect">
            <a:avLst/>
          </a:prstGeom>
        </p:spPr>
      </p:pic>
      <p:pic>
        <p:nvPicPr>
          <p:cNvPr id="57" name="Рисунок 56"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50AE3F23-077F-2439-766C-D0F5793688F6}"/>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l="-100646" r="100646"/>
          <a:stretch/>
        </p:blipFill>
        <p:spPr>
          <a:xfrm>
            <a:off x="4142605" y="1159890"/>
            <a:ext cx="5336823" cy="1144397"/>
          </a:xfrm>
          <a:prstGeom prst="rect">
            <a:avLst/>
          </a:prstGeom>
        </p:spPr>
      </p:pic>
      <p:sp>
        <p:nvSpPr>
          <p:cNvPr id="63" name="TextBox 62">
            <a:extLst>
              <a:ext uri="{FF2B5EF4-FFF2-40B4-BE49-F238E27FC236}">
                <a16:creationId xmlns:a16="http://schemas.microsoft.com/office/drawing/2014/main" id="{3F2F1499-4D88-EDF2-6A8F-C994F737C8E1}"/>
              </a:ext>
            </a:extLst>
          </p:cNvPr>
          <p:cNvSpPr txBox="1"/>
          <p:nvPr/>
        </p:nvSpPr>
        <p:spPr>
          <a:xfrm rot="16200000">
            <a:off x="-978668" y="9589173"/>
            <a:ext cx="4839851" cy="646331"/>
          </a:xfrm>
          <a:prstGeom prst="rect">
            <a:avLst/>
          </a:prstGeom>
          <a:noFill/>
        </p:spPr>
        <p:txBody>
          <a:bodyPr wrap="square" rtlCol="0">
            <a:spAutoFit/>
          </a:bodyPr>
          <a:lstStyle/>
          <a:p>
            <a:r>
              <a:rPr lang="en-US" sz="3600" dirty="0">
                <a:solidFill>
                  <a:schemeClr val="bg1"/>
                </a:solidFill>
                <a:latin typeface="Gilroy ExtraBold" panose="00000900000000000000" pitchFamily="50" charset="-52"/>
              </a:rPr>
              <a:t>System Architecture</a:t>
            </a:r>
            <a:endParaRPr lang="ru-RU" sz="3600" dirty="0">
              <a:solidFill>
                <a:schemeClr val="bg1"/>
              </a:solidFill>
              <a:latin typeface="Gilroy ExtraBold" panose="00000900000000000000" pitchFamily="50" charset="-52"/>
            </a:endParaRPr>
          </a:p>
        </p:txBody>
      </p:sp>
      <p:sp>
        <p:nvSpPr>
          <p:cNvPr id="5" name="TextBox 4">
            <a:extLst>
              <a:ext uri="{FF2B5EF4-FFF2-40B4-BE49-F238E27FC236}">
                <a16:creationId xmlns:a16="http://schemas.microsoft.com/office/drawing/2014/main" id="{4A48D98A-0046-7059-E006-EFF94181D4DC}"/>
              </a:ext>
            </a:extLst>
          </p:cNvPr>
          <p:cNvSpPr txBox="1"/>
          <p:nvPr/>
        </p:nvSpPr>
        <p:spPr>
          <a:xfrm>
            <a:off x="1348180" y="-5633189"/>
            <a:ext cx="9208816" cy="3046988"/>
          </a:xfrm>
          <a:prstGeom prst="rect">
            <a:avLst/>
          </a:prstGeom>
          <a:noFill/>
        </p:spPr>
        <p:txBody>
          <a:bodyPr wrap="square" rtlCol="0">
            <a:spAutoFit/>
          </a:bodyPr>
          <a:lstStyle/>
          <a:p>
            <a:pPr algn="ctr"/>
            <a:r>
              <a:rPr lang="en-US" sz="2400" dirty="0">
                <a:solidFill>
                  <a:schemeClr val="bg1"/>
                </a:solidFill>
                <a:latin typeface="Gilroy" panose="00000500000000000000" pitchFamily="2" charset="-52"/>
              </a:rPr>
              <a:t>Traditional methods of weather forecasting, like numerical weather prediction, rely on solving complex equations of atmospheric physics. Machine learning enhances this process by identifying patterns in historical data. Algorithms such as linear regression and LSTM networks are widely used for short-term forecasting. Real-time APIs, like </a:t>
            </a:r>
            <a:r>
              <a:rPr lang="en-US" sz="2400" dirty="0" err="1">
                <a:solidFill>
                  <a:schemeClr val="bg1"/>
                </a:solidFill>
                <a:latin typeface="Gilroy" panose="00000500000000000000" pitchFamily="2" charset="-52"/>
              </a:rPr>
              <a:t>OpenWeatherMap</a:t>
            </a:r>
            <a:r>
              <a:rPr lang="en-US" sz="2400" dirty="0">
                <a:solidFill>
                  <a:schemeClr val="bg1"/>
                </a:solidFill>
                <a:latin typeface="Gilroy" panose="00000500000000000000" pitchFamily="2" charset="-52"/>
              </a:rPr>
              <a:t>, have revolutionized access to weather data, enabling developers to build sophisticated applications.</a:t>
            </a:r>
            <a:endParaRPr lang="ru-RU" sz="2400" dirty="0">
              <a:solidFill>
                <a:schemeClr val="bg1"/>
              </a:solidFill>
              <a:latin typeface="Gilroy" panose="00000500000000000000" pitchFamily="2" charset="-52"/>
            </a:endParaRPr>
          </a:p>
        </p:txBody>
      </p:sp>
      <p:sp>
        <p:nvSpPr>
          <p:cNvPr id="6" name="TextBox 5">
            <a:extLst>
              <a:ext uri="{FF2B5EF4-FFF2-40B4-BE49-F238E27FC236}">
                <a16:creationId xmlns:a16="http://schemas.microsoft.com/office/drawing/2014/main" id="{5000BC0D-41F9-6C07-ED9B-B35A5498D69E}"/>
              </a:ext>
            </a:extLst>
          </p:cNvPr>
          <p:cNvSpPr txBox="1"/>
          <p:nvPr/>
        </p:nvSpPr>
        <p:spPr>
          <a:xfrm>
            <a:off x="1441257" y="1642243"/>
            <a:ext cx="8183978" cy="923330"/>
          </a:xfrm>
          <a:prstGeom prst="rect">
            <a:avLst/>
          </a:prstGeom>
          <a:noFill/>
        </p:spPr>
        <p:txBody>
          <a:bodyPr wrap="square" rtlCol="0">
            <a:spAutoFit/>
          </a:bodyPr>
          <a:lstStyle/>
          <a:p>
            <a:r>
              <a:rPr lang="en-US" dirty="0">
                <a:solidFill>
                  <a:schemeClr val="bg1"/>
                </a:solidFill>
                <a:latin typeface="Gilroy" panose="00000500000000000000" pitchFamily="2" charset="-52"/>
              </a:rPr>
              <a:t>The project uses a Long Short-Term Memory (LSTM) neural network for short-term temperature and humidity forecasting. LSTM is ideal for time-series data, capturing patterns from historical weather observations.</a:t>
            </a:r>
            <a:endParaRPr lang="ru-RU" dirty="0">
              <a:solidFill>
                <a:schemeClr val="bg1"/>
              </a:solidFill>
              <a:latin typeface="Gilroy" panose="00000500000000000000" pitchFamily="2" charset="-52"/>
            </a:endParaRPr>
          </a:p>
        </p:txBody>
      </p:sp>
      <p:sp>
        <p:nvSpPr>
          <p:cNvPr id="7" name="TextBox 6">
            <a:extLst>
              <a:ext uri="{FF2B5EF4-FFF2-40B4-BE49-F238E27FC236}">
                <a16:creationId xmlns:a16="http://schemas.microsoft.com/office/drawing/2014/main" id="{76335164-0DFC-E56B-4506-39E801D29B91}"/>
              </a:ext>
            </a:extLst>
          </p:cNvPr>
          <p:cNvSpPr txBox="1"/>
          <p:nvPr/>
        </p:nvSpPr>
        <p:spPr>
          <a:xfrm>
            <a:off x="1441257" y="1008723"/>
            <a:ext cx="4761423" cy="461665"/>
          </a:xfrm>
          <a:prstGeom prst="rect">
            <a:avLst/>
          </a:prstGeom>
          <a:noFill/>
        </p:spPr>
        <p:txBody>
          <a:bodyPr wrap="square" rtlCol="0">
            <a:spAutoFit/>
          </a:bodyPr>
          <a:lstStyle/>
          <a:p>
            <a:r>
              <a:rPr lang="en-US" sz="2400" dirty="0">
                <a:solidFill>
                  <a:schemeClr val="bg1"/>
                </a:solidFill>
                <a:latin typeface="Gilroy ExtraBold" panose="00000900000000000000" pitchFamily="50" charset="-52"/>
              </a:rPr>
              <a:t>Machine Learning Model</a:t>
            </a:r>
            <a:endParaRPr lang="ru-RU" sz="2400" dirty="0">
              <a:solidFill>
                <a:schemeClr val="bg1"/>
              </a:solidFill>
              <a:latin typeface="Gilroy ExtraBold" panose="00000900000000000000" pitchFamily="50" charset="-52"/>
            </a:endParaRPr>
          </a:p>
        </p:txBody>
      </p:sp>
      <p:sp>
        <p:nvSpPr>
          <p:cNvPr id="12" name="TextBox 11">
            <a:extLst>
              <a:ext uri="{FF2B5EF4-FFF2-40B4-BE49-F238E27FC236}">
                <a16:creationId xmlns:a16="http://schemas.microsoft.com/office/drawing/2014/main" id="{E1244965-2C80-1BD0-6F03-AE5EA4A4998B}"/>
              </a:ext>
            </a:extLst>
          </p:cNvPr>
          <p:cNvSpPr txBox="1"/>
          <p:nvPr/>
        </p:nvSpPr>
        <p:spPr>
          <a:xfrm>
            <a:off x="1441257" y="2631915"/>
            <a:ext cx="8183978" cy="3139321"/>
          </a:xfrm>
          <a:prstGeom prst="rect">
            <a:avLst/>
          </a:prstGeom>
          <a:noFill/>
        </p:spPr>
        <p:txBody>
          <a:bodyPr wrap="square" rtlCol="0">
            <a:spAutoFit/>
          </a:bodyPr>
          <a:lstStyle/>
          <a:p>
            <a:r>
              <a:rPr lang="en-US" dirty="0">
                <a:solidFill>
                  <a:schemeClr val="bg1"/>
                </a:solidFill>
                <a:latin typeface="Gilroy" panose="00000500000000000000" pitchFamily="2" charset="-52"/>
              </a:rPr>
              <a:t>Key Features:</a:t>
            </a:r>
          </a:p>
          <a:p>
            <a:pPr marL="285750" indent="-285750">
              <a:buFontTx/>
              <a:buChar char="-"/>
            </a:pPr>
            <a:r>
              <a:rPr lang="en-US" dirty="0">
                <a:solidFill>
                  <a:schemeClr val="bg1"/>
                </a:solidFill>
                <a:latin typeface="Gilroy" panose="00000500000000000000" pitchFamily="2" charset="-52"/>
              </a:rPr>
              <a:t>Input features: Temperature, humidity, wind speed, and pressure.</a:t>
            </a:r>
          </a:p>
          <a:p>
            <a:pPr marL="285750" indent="-285750">
              <a:buFontTx/>
              <a:buChar char="-"/>
            </a:pPr>
            <a:r>
              <a:rPr lang="en-US" dirty="0">
                <a:solidFill>
                  <a:schemeClr val="bg1"/>
                </a:solidFill>
                <a:latin typeface="Gilroy" panose="00000500000000000000" pitchFamily="2" charset="-52"/>
              </a:rPr>
              <a:t>Trained on preprocessed weather data from </a:t>
            </a:r>
            <a:r>
              <a:rPr lang="en-US" dirty="0" err="1">
                <a:solidFill>
                  <a:schemeClr val="bg1"/>
                </a:solidFill>
                <a:latin typeface="Gilroy" panose="00000500000000000000" pitchFamily="2" charset="-52"/>
              </a:rPr>
              <a:t>OpenWeatherMap</a:t>
            </a:r>
            <a:r>
              <a:rPr lang="en-US" dirty="0">
                <a:solidFill>
                  <a:schemeClr val="bg1"/>
                </a:solidFill>
                <a:latin typeface="Gilroy" panose="00000500000000000000" pitchFamily="2" charset="-52"/>
              </a:rPr>
              <a:t>.</a:t>
            </a:r>
          </a:p>
          <a:p>
            <a:pPr marL="285750" indent="-285750">
              <a:buFontTx/>
              <a:buChar char="-"/>
            </a:pPr>
            <a:r>
              <a:rPr lang="en-US" dirty="0">
                <a:solidFill>
                  <a:schemeClr val="bg1"/>
                </a:solidFill>
                <a:latin typeface="Gilroy" panose="00000500000000000000" pitchFamily="2" charset="-52"/>
              </a:rPr>
              <a:t>Dataset split: 70% training, 20% validation, 10% testing.</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Model Performance:</a:t>
            </a:r>
          </a:p>
          <a:p>
            <a:pPr marL="285750" indent="-285750">
              <a:buFontTx/>
              <a:buChar char="-"/>
            </a:pPr>
            <a:r>
              <a:rPr lang="en-US" dirty="0">
                <a:solidFill>
                  <a:schemeClr val="bg1"/>
                </a:solidFill>
                <a:latin typeface="Gilroy" panose="00000500000000000000" pitchFamily="2" charset="-52"/>
              </a:rPr>
              <a:t>Mean Absolute Error (MAE): &lt; 2°C for temperature, &lt; 5% for humidity.</a:t>
            </a:r>
          </a:p>
          <a:p>
            <a:pPr marL="285750" indent="-285750">
              <a:buFontTx/>
              <a:buChar char="-"/>
            </a:pPr>
            <a:r>
              <a:rPr lang="en-US" dirty="0">
                <a:solidFill>
                  <a:schemeClr val="bg1"/>
                </a:solidFill>
                <a:latin typeface="Gilroy" panose="00000500000000000000" pitchFamily="2" charset="-52"/>
              </a:rPr>
              <a:t>Loss function: Mean Squared Error (MSE).</a:t>
            </a:r>
          </a:p>
          <a:p>
            <a:pPr marL="285750" indent="-285750">
              <a:buFontTx/>
              <a:buChar char="-"/>
            </a:pPr>
            <a:endParaRPr lang="en-US" dirty="0">
              <a:solidFill>
                <a:schemeClr val="bg1"/>
              </a:solidFill>
              <a:latin typeface="Gilroy" panose="00000500000000000000" pitchFamily="2" charset="-52"/>
            </a:endParaRPr>
          </a:p>
          <a:p>
            <a:r>
              <a:rPr lang="en-US" dirty="0">
                <a:solidFill>
                  <a:schemeClr val="bg1"/>
                </a:solidFill>
                <a:latin typeface="Gilroy" panose="00000500000000000000" pitchFamily="2" charset="-52"/>
              </a:rPr>
              <a:t>The trained model is integrated into the application to provide accurate real-time predictions, enhancing the forecasting experience for users.</a:t>
            </a:r>
            <a:endParaRPr lang="ru-RU" dirty="0">
              <a:solidFill>
                <a:schemeClr val="bg1"/>
              </a:solidFill>
              <a:latin typeface="Gilroy" panose="00000500000000000000" pitchFamily="2" charset="-52"/>
            </a:endParaRPr>
          </a:p>
        </p:txBody>
      </p:sp>
      <p:sp>
        <p:nvSpPr>
          <p:cNvPr id="13" name="Прямоугольник 12">
            <a:extLst>
              <a:ext uri="{FF2B5EF4-FFF2-40B4-BE49-F238E27FC236}">
                <a16:creationId xmlns:a16="http://schemas.microsoft.com/office/drawing/2014/main" id="{DB138033-1BAE-44AD-8EDE-5AB89860C498}"/>
              </a:ext>
            </a:extLst>
          </p:cNvPr>
          <p:cNvSpPr/>
          <p:nvPr/>
        </p:nvSpPr>
        <p:spPr>
          <a:xfrm>
            <a:off x="0" y="-1"/>
            <a:ext cx="12192000" cy="6908717"/>
          </a:xfrm>
          <a:prstGeom prst="rect">
            <a:avLst/>
          </a:prstGeom>
          <a:gradFill>
            <a:gsLst>
              <a:gs pos="0">
                <a:srgbClr val="FAD94C"/>
              </a:gs>
              <a:gs pos="36000">
                <a:srgbClr val="FFC000"/>
              </a:gs>
              <a:gs pos="92000">
                <a:srgbClr val="FAD94C"/>
              </a:gs>
              <a:gs pos="71000">
                <a:srgbClr val="FAD94C">
                  <a:lumMod val="84000"/>
                  <a:lumOff val="16000"/>
                </a:srgbClr>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89738C89-C3F3-5F89-AE76-6B225FAE055A}"/>
              </a:ext>
            </a:extLst>
          </p:cNvPr>
          <p:cNvPicPr>
            <a:picLocks noChangeAspect="1"/>
          </p:cNvPicPr>
          <p:nvPr/>
        </p:nvPicPr>
        <p:blipFill>
          <a:blip r:embed="rId10">
            <a:extLst>
              <a:ext uri="{28A0092B-C50C-407E-A947-70E740481C1C}">
                <a14:useLocalDpi xmlns:a14="http://schemas.microsoft.com/office/drawing/2010/main" val="0"/>
              </a:ext>
            </a:extLst>
          </a:blip>
          <a:srcRect l="10450" t="20363" r="10420" b="57141"/>
          <a:stretch/>
        </p:blipFill>
        <p:spPr>
          <a:xfrm>
            <a:off x="900091" y="1847310"/>
            <a:ext cx="10416918" cy="1419598"/>
          </a:xfrm>
          <a:prstGeom prst="rect">
            <a:avLst/>
          </a:prstGeom>
        </p:spPr>
      </p:pic>
      <p:pic>
        <p:nvPicPr>
          <p:cNvPr id="21" name="Рисунок 20" descr="Изображение выглядит как Шрифт, Графика, текст, логотип&#10;&#10;Автоматически созданное описание" hidden="1">
            <a:extLst>
              <a:ext uri="{FF2B5EF4-FFF2-40B4-BE49-F238E27FC236}">
                <a16:creationId xmlns:a16="http://schemas.microsoft.com/office/drawing/2014/main" id="{09498949-70E9-44D8-8239-37714A5E6147}"/>
              </a:ext>
            </a:extLst>
          </p:cNvPr>
          <p:cNvPicPr>
            <a:picLocks noChangeAspect="1"/>
          </p:cNvPicPr>
          <p:nvPr/>
        </p:nvPicPr>
        <p:blipFill>
          <a:blip r:embed="rId10">
            <a:extLst>
              <a:ext uri="{28A0092B-C50C-407E-A947-70E740481C1C}">
                <a14:useLocalDpi xmlns:a14="http://schemas.microsoft.com/office/drawing/2010/main" val="0"/>
              </a:ext>
            </a:extLst>
          </a:blip>
          <a:srcRect l="10450" t="40464" r="10420" b="35376"/>
          <a:stretch/>
        </p:blipFill>
        <p:spPr>
          <a:xfrm>
            <a:off x="895048" y="3087709"/>
            <a:ext cx="10416917" cy="1524521"/>
          </a:xfrm>
          <a:prstGeom prst="rect">
            <a:avLst/>
          </a:prstGeom>
        </p:spPr>
      </p:pic>
      <p:pic>
        <p:nvPicPr>
          <p:cNvPr id="23" name="Рисунок 22"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9FAEC093-0E23-4B3B-A2C8-440455FBC8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8228" y="2054085"/>
            <a:ext cx="9635758" cy="4249733"/>
          </a:xfrm>
          <a:prstGeom prst="rect">
            <a:avLst/>
          </a:prstGeom>
        </p:spPr>
      </p:pic>
      <p:sp>
        <p:nvSpPr>
          <p:cNvPr id="24" name="TextBox 23">
            <a:extLst>
              <a:ext uri="{FF2B5EF4-FFF2-40B4-BE49-F238E27FC236}">
                <a16:creationId xmlns:a16="http://schemas.microsoft.com/office/drawing/2014/main" id="{A95479A6-3D1A-BCA2-0FBF-1222424EAA75}"/>
              </a:ext>
            </a:extLst>
          </p:cNvPr>
          <p:cNvSpPr txBox="1"/>
          <p:nvPr/>
        </p:nvSpPr>
        <p:spPr>
          <a:xfrm>
            <a:off x="2806562" y="500017"/>
            <a:ext cx="6780908" cy="707886"/>
          </a:xfrm>
          <a:prstGeom prst="rect">
            <a:avLst/>
          </a:prstGeom>
          <a:noFill/>
        </p:spPr>
        <p:txBody>
          <a:bodyPr wrap="square" rtlCol="0">
            <a:spAutoFit/>
          </a:bodyPr>
          <a:lstStyle/>
          <a:p>
            <a:pPr algn="ctr"/>
            <a:r>
              <a:rPr lang="en-US" sz="4000" dirty="0">
                <a:solidFill>
                  <a:srgbClr val="0070C0"/>
                </a:solidFill>
                <a:latin typeface="Gilroy ExtraBold" panose="00000900000000000000" pitchFamily="50" charset="-52"/>
              </a:rPr>
              <a:t>UML Diagram</a:t>
            </a:r>
            <a:endParaRPr lang="ru-RU" sz="4000" dirty="0">
              <a:solidFill>
                <a:srgbClr val="0070C0"/>
              </a:solidFill>
              <a:latin typeface="Gilroy ExtraBold" panose="00000900000000000000" pitchFamily="50" charset="-52"/>
            </a:endParaRPr>
          </a:p>
        </p:txBody>
      </p:sp>
      <p:pic>
        <p:nvPicPr>
          <p:cNvPr id="25" name="Рисунок 2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3E233976-1717-92DD-CD45-2623BD705D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418" y="9612070"/>
            <a:ext cx="3269536" cy="5745203"/>
          </a:xfrm>
          <a:prstGeom prst="rect">
            <a:avLst/>
          </a:prstGeom>
        </p:spPr>
      </p:pic>
      <p:grpSp>
        <p:nvGrpSpPr>
          <p:cNvPr id="26" name="Группа 25">
            <a:extLst>
              <a:ext uri="{FF2B5EF4-FFF2-40B4-BE49-F238E27FC236}">
                <a16:creationId xmlns:a16="http://schemas.microsoft.com/office/drawing/2014/main" id="{3737F751-A40E-7FDF-8CC7-994B97A1A004}"/>
              </a:ext>
            </a:extLst>
          </p:cNvPr>
          <p:cNvGrpSpPr/>
          <p:nvPr/>
        </p:nvGrpSpPr>
        <p:grpSpPr>
          <a:xfrm>
            <a:off x="13729880" y="2400469"/>
            <a:ext cx="3719065" cy="1414799"/>
            <a:chOff x="6555352" y="2400469"/>
            <a:chExt cx="3719065" cy="1414799"/>
          </a:xfrm>
        </p:grpSpPr>
        <p:sp>
          <p:nvSpPr>
            <p:cNvPr id="27" name="TextBox 26">
              <a:extLst>
                <a:ext uri="{FF2B5EF4-FFF2-40B4-BE49-F238E27FC236}">
                  <a16:creationId xmlns:a16="http://schemas.microsoft.com/office/drawing/2014/main" id="{7E928FEB-A7E2-2EA7-3A42-06BA7D4BD2CB}"/>
                </a:ext>
              </a:extLst>
            </p:cNvPr>
            <p:cNvSpPr txBox="1"/>
            <p:nvPr/>
          </p:nvSpPr>
          <p:spPr>
            <a:xfrm>
              <a:off x="6555352" y="2400469"/>
              <a:ext cx="3719065" cy="1015663"/>
            </a:xfrm>
            <a:prstGeom prst="rect">
              <a:avLst/>
            </a:prstGeom>
            <a:noFill/>
          </p:spPr>
          <p:txBody>
            <a:bodyPr wrap="square" rtlCol="0">
              <a:spAutoFit/>
            </a:bodyPr>
            <a:lstStyle/>
            <a:p>
              <a:r>
                <a:rPr lang="en-US" sz="6000" dirty="0">
                  <a:solidFill>
                    <a:srgbClr val="0070C0"/>
                  </a:solidFill>
                  <a:latin typeface="Gilroy ExtraBold" panose="00000900000000000000" pitchFamily="50" charset="-52"/>
                </a:rPr>
                <a:t>Flowchart</a:t>
              </a:r>
              <a:endParaRPr lang="ru-RU" sz="6000" dirty="0">
                <a:solidFill>
                  <a:srgbClr val="0070C0"/>
                </a:solidFill>
                <a:latin typeface="Gilroy ExtraBold" panose="00000900000000000000" pitchFamily="50" charset="-52"/>
              </a:endParaRPr>
            </a:p>
          </p:txBody>
        </p:sp>
        <p:sp>
          <p:nvSpPr>
            <p:cNvPr id="28" name="TextBox 27">
              <a:extLst>
                <a:ext uri="{FF2B5EF4-FFF2-40B4-BE49-F238E27FC236}">
                  <a16:creationId xmlns:a16="http://schemas.microsoft.com/office/drawing/2014/main" id="{07C3F8B5-F1A9-1AC6-21E9-61C748524B99}"/>
                </a:ext>
              </a:extLst>
            </p:cNvPr>
            <p:cNvSpPr txBox="1"/>
            <p:nvPr/>
          </p:nvSpPr>
          <p:spPr>
            <a:xfrm>
              <a:off x="6555352" y="2799605"/>
              <a:ext cx="3719065" cy="1015663"/>
            </a:xfrm>
            <a:prstGeom prst="rect">
              <a:avLst/>
            </a:prstGeom>
            <a:noFill/>
          </p:spPr>
          <p:txBody>
            <a:bodyPr wrap="square" rtlCol="0">
              <a:spAutoFit/>
            </a:bodyPr>
            <a:lstStyle/>
            <a:p>
              <a:pPr algn="ctr"/>
              <a:r>
                <a:rPr lang="en-US" sz="6000" dirty="0">
                  <a:solidFill>
                    <a:schemeClr val="bg1"/>
                  </a:solidFill>
                  <a:latin typeface="Brush Script MT" panose="03060802040406070304" pitchFamily="66" charset="0"/>
                </a:rPr>
                <a:t>Diagram</a:t>
              </a:r>
              <a:endParaRPr lang="ru-RU" sz="6000" dirty="0">
                <a:solidFill>
                  <a:schemeClr val="bg1"/>
                </a:solidFill>
                <a:latin typeface="Gilroy ExtraBold" panose="00000900000000000000" pitchFamily="50" charset="-52"/>
              </a:endParaRPr>
            </a:p>
          </p:txBody>
        </p:sp>
      </p:grpSp>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7D64E887-448E-9CBD-FC20-B5E63CE6FF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7316" y="1405946"/>
            <a:ext cx="6982112" cy="4902334"/>
          </a:xfrm>
          <a:prstGeom prst="roundRect">
            <a:avLst>
              <a:gd name="adj" fmla="val 4153"/>
            </a:avLst>
          </a:prstGeom>
        </p:spPr>
      </p:pic>
    </p:spTree>
    <p:extLst>
      <p:ext uri="{BB962C8B-B14F-4D97-AF65-F5344CB8AC3E}">
        <p14:creationId xmlns:p14="http://schemas.microsoft.com/office/powerpoint/2010/main" val="2168296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TotalTime>
  <Words>3494</Words>
  <Application>Microsoft Office PowerPoint</Application>
  <PresentationFormat>Широкоэкранный</PresentationFormat>
  <Paragraphs>278</Paragraphs>
  <Slides>14</Slides>
  <Notes>0</Notes>
  <HiddenSlides>0</HiddenSlides>
  <MMClips>1</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14</vt:i4>
      </vt:variant>
    </vt:vector>
  </HeadingPairs>
  <TitlesOfParts>
    <vt:vector size="22" baseType="lpstr">
      <vt:lpstr>Allegretto Script One</vt:lpstr>
      <vt:lpstr>Aptos</vt:lpstr>
      <vt:lpstr>Aptos Display</vt:lpstr>
      <vt:lpstr>Arial</vt:lpstr>
      <vt:lpstr>Brush Script MT</vt:lpstr>
      <vt:lpstr>Gilroy</vt:lpstr>
      <vt:lpstr>Gilroy ExtraBold</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Ерасыл Кулахметов</dc:creator>
  <cp:lastModifiedBy>Ерасыл Кулахметов</cp:lastModifiedBy>
  <cp:revision>4</cp:revision>
  <dcterms:created xsi:type="dcterms:W3CDTF">2024-12-08T14:18:51Z</dcterms:created>
  <dcterms:modified xsi:type="dcterms:W3CDTF">2024-12-12T07:30:47Z</dcterms:modified>
</cp:coreProperties>
</file>